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1"/>
  </p:sldMasterIdLst>
  <p:notesMasterIdLst>
    <p:notesMasterId r:id="rId24"/>
  </p:notesMasterIdLst>
  <p:sldIdLst>
    <p:sldId id="256" r:id="rId2"/>
    <p:sldId id="264" r:id="rId3"/>
    <p:sldId id="263" r:id="rId4"/>
    <p:sldId id="257" r:id="rId5"/>
    <p:sldId id="258" r:id="rId6"/>
    <p:sldId id="259" r:id="rId7"/>
    <p:sldId id="260" r:id="rId8"/>
    <p:sldId id="266" r:id="rId9"/>
    <p:sldId id="261" r:id="rId10"/>
    <p:sldId id="269" r:id="rId11"/>
    <p:sldId id="268" r:id="rId12"/>
    <p:sldId id="270" r:id="rId13"/>
    <p:sldId id="271" r:id="rId14"/>
    <p:sldId id="273" r:id="rId15"/>
    <p:sldId id="272" r:id="rId16"/>
    <p:sldId id="274" r:id="rId17"/>
    <p:sldId id="275" r:id="rId18"/>
    <p:sldId id="276" r:id="rId19"/>
    <p:sldId id="277" r:id="rId20"/>
    <p:sldId id="278" r:id="rId21"/>
    <p:sldId id="279" r:id="rId22"/>
    <p:sldId id="265"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78" d="100"/>
          <a:sy n="78" d="100"/>
        </p:scale>
        <p:origin x="1555"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theme" Target="theme/theme1.xml" /></Relationships>
</file>

<file path=ppt/diagrams/_rels/data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svg" /><Relationship Id="rId1" Type="http://schemas.openxmlformats.org/officeDocument/2006/relationships/image" Target="../media/image6.png" /><Relationship Id="rId6" Type="http://schemas.openxmlformats.org/officeDocument/2006/relationships/image" Target="../media/image11.svg" /><Relationship Id="rId5" Type="http://schemas.openxmlformats.org/officeDocument/2006/relationships/image" Target="../media/image10.png" /><Relationship Id="rId4" Type="http://schemas.openxmlformats.org/officeDocument/2006/relationships/image" Target="../media/image9.svg" /></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svg" /><Relationship Id="rId1" Type="http://schemas.openxmlformats.org/officeDocument/2006/relationships/image" Target="../media/image6.png" /><Relationship Id="rId6" Type="http://schemas.openxmlformats.org/officeDocument/2006/relationships/image" Target="../media/image11.svg" /><Relationship Id="rId5" Type="http://schemas.openxmlformats.org/officeDocument/2006/relationships/image" Target="../media/image10.png" /><Relationship Id="rId4" Type="http://schemas.openxmlformats.org/officeDocument/2006/relationships/image" Target="../media/image9.svg" /></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DDCB4-31E0-4C8E-B868-BF70B8834491}"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A295AEC5-0E46-4EC9-8399-F4C31EA13162}">
      <dgm:prSet custT="1"/>
      <dgm:spPr/>
      <dgm:t>
        <a:bodyPr/>
        <a:lstStyle/>
        <a:p>
          <a:pPr>
            <a:lnSpc>
              <a:spcPct val="100000"/>
            </a:lnSpc>
          </a:pPr>
          <a:r>
            <a:rPr lang="en-US" sz="1600"/>
            <a:t>Personalized Learning Journey Adapts content and difficulty based on student performance, preferences, and pace.• Interactive, gamified learning modules.</a:t>
          </a:r>
        </a:p>
      </dgm:t>
    </dgm:pt>
    <dgm:pt modelId="{33F862A6-9889-41EB-A708-D5DF91CE25DD}" type="parTrans" cxnId="{15AF6232-7D76-4250-9E82-4EF4A16EA4B1}">
      <dgm:prSet/>
      <dgm:spPr/>
      <dgm:t>
        <a:bodyPr/>
        <a:lstStyle/>
        <a:p>
          <a:endParaRPr lang="en-US"/>
        </a:p>
      </dgm:t>
    </dgm:pt>
    <dgm:pt modelId="{3E282C53-41CD-4BD0-915D-F38301AD8134}" type="sibTrans" cxnId="{15AF6232-7D76-4250-9E82-4EF4A16EA4B1}">
      <dgm:prSet/>
      <dgm:spPr/>
      <dgm:t>
        <a:bodyPr/>
        <a:lstStyle/>
        <a:p>
          <a:endParaRPr lang="en-US"/>
        </a:p>
      </dgm:t>
    </dgm:pt>
    <dgm:pt modelId="{5BB59C11-45D7-4EC3-9AE1-3B02EAF72EA2}">
      <dgm:prSet custT="1"/>
      <dgm:spPr/>
      <dgm:t>
        <a:bodyPr/>
        <a:lstStyle/>
        <a:p>
          <a:pPr>
            <a:lnSpc>
              <a:spcPct val="100000"/>
            </a:lnSpc>
          </a:pPr>
          <a:r>
            <a:rPr lang="en-US" sz="1600"/>
            <a:t>AI-Driven Feedback and Motivation Virtual tutors and bots offer real-time feedback, encouragement, and concept clarification.• Real-time feedback and progress tracking.</a:t>
          </a:r>
        </a:p>
      </dgm:t>
    </dgm:pt>
    <dgm:pt modelId="{C2CD9FB5-FF71-495C-9FFD-0D835EA9B981}" type="parTrans" cxnId="{7FCF0B1C-55AB-4171-BD2A-1A3A59A69CD1}">
      <dgm:prSet/>
      <dgm:spPr/>
      <dgm:t>
        <a:bodyPr/>
        <a:lstStyle/>
        <a:p>
          <a:endParaRPr lang="en-US"/>
        </a:p>
      </dgm:t>
    </dgm:pt>
    <dgm:pt modelId="{BF873773-8068-4B8C-833C-F5F64AAE5DC3}" type="sibTrans" cxnId="{7FCF0B1C-55AB-4171-BD2A-1A3A59A69CD1}">
      <dgm:prSet/>
      <dgm:spPr/>
      <dgm:t>
        <a:bodyPr/>
        <a:lstStyle/>
        <a:p>
          <a:endParaRPr lang="en-US"/>
        </a:p>
      </dgm:t>
    </dgm:pt>
    <dgm:pt modelId="{0A8284C9-8C69-42DA-98FF-B7886B870986}">
      <dgm:prSet custT="1"/>
      <dgm:spPr/>
      <dgm:t>
        <a:bodyPr/>
        <a:lstStyle/>
        <a:p>
          <a:pPr>
            <a:lnSpc>
              <a:spcPct val="100000"/>
            </a:lnSpc>
          </a:pPr>
          <a:r>
            <a:rPr lang="en-US" sz="1600"/>
            <a:t>Gamified Learning Experience Lessons are turned into interactive missions or challenges, boosting student engagement.</a:t>
          </a:r>
        </a:p>
      </dgm:t>
    </dgm:pt>
    <dgm:pt modelId="{233C8E66-A27C-48AA-A7FD-9DEF4074149F}" type="parTrans" cxnId="{554A4335-533C-4938-8A85-74476C0EE8D4}">
      <dgm:prSet/>
      <dgm:spPr/>
      <dgm:t>
        <a:bodyPr/>
        <a:lstStyle/>
        <a:p>
          <a:endParaRPr lang="en-US"/>
        </a:p>
      </dgm:t>
    </dgm:pt>
    <dgm:pt modelId="{29A355A4-88BE-475A-BEC5-52B705473496}" type="sibTrans" cxnId="{554A4335-533C-4938-8A85-74476C0EE8D4}">
      <dgm:prSet/>
      <dgm:spPr/>
      <dgm:t>
        <a:bodyPr/>
        <a:lstStyle/>
        <a:p>
          <a:endParaRPr lang="en-US"/>
        </a:p>
      </dgm:t>
    </dgm:pt>
    <dgm:pt modelId="{7390CB24-6E6E-4F35-8612-82BC4892E949}" type="pres">
      <dgm:prSet presAssocID="{6C7DDCB4-31E0-4C8E-B868-BF70B8834491}" presName="root" presStyleCnt="0">
        <dgm:presLayoutVars>
          <dgm:dir/>
          <dgm:resizeHandles val="exact"/>
        </dgm:presLayoutVars>
      </dgm:prSet>
      <dgm:spPr/>
    </dgm:pt>
    <dgm:pt modelId="{BC40C739-1D9A-40BA-BACC-40BAFE79CEF0}" type="pres">
      <dgm:prSet presAssocID="{A295AEC5-0E46-4EC9-8399-F4C31EA13162}" presName="compNode" presStyleCnt="0"/>
      <dgm:spPr/>
    </dgm:pt>
    <dgm:pt modelId="{364EDCB7-501F-4435-94BF-1DE8ECAF0B68}" type="pres">
      <dgm:prSet presAssocID="{A295AEC5-0E46-4EC9-8399-F4C31EA1316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75E160DA-CB7F-4BAC-B14E-75B37C4E86BB}" type="pres">
      <dgm:prSet presAssocID="{A295AEC5-0E46-4EC9-8399-F4C31EA13162}" presName="spaceRect" presStyleCnt="0"/>
      <dgm:spPr/>
    </dgm:pt>
    <dgm:pt modelId="{8CE77C7C-D46E-42C6-8B4B-6CE8552D6544}" type="pres">
      <dgm:prSet presAssocID="{A295AEC5-0E46-4EC9-8399-F4C31EA13162}" presName="textRect" presStyleLbl="revTx" presStyleIdx="0" presStyleCnt="3" custScaleX="162794">
        <dgm:presLayoutVars>
          <dgm:chMax val="1"/>
          <dgm:chPref val="1"/>
        </dgm:presLayoutVars>
      </dgm:prSet>
      <dgm:spPr/>
    </dgm:pt>
    <dgm:pt modelId="{32C18238-0087-4F48-B499-2D85AB6838C0}" type="pres">
      <dgm:prSet presAssocID="{3E282C53-41CD-4BD0-915D-F38301AD8134}" presName="sibTrans" presStyleCnt="0"/>
      <dgm:spPr/>
    </dgm:pt>
    <dgm:pt modelId="{48690500-AE50-4FFF-BBC2-B6F4EBF623AA}" type="pres">
      <dgm:prSet presAssocID="{5BB59C11-45D7-4EC3-9AE1-3B02EAF72EA2}" presName="compNode" presStyleCnt="0"/>
      <dgm:spPr/>
    </dgm:pt>
    <dgm:pt modelId="{8A48BEC3-B0AC-4A04-873B-28BC3616E681}" type="pres">
      <dgm:prSet presAssocID="{5BB59C11-45D7-4EC3-9AE1-3B02EAF72E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8C3CF9F-F5AA-4568-BC07-F0283A47170F}" type="pres">
      <dgm:prSet presAssocID="{5BB59C11-45D7-4EC3-9AE1-3B02EAF72EA2}" presName="spaceRect" presStyleCnt="0"/>
      <dgm:spPr/>
    </dgm:pt>
    <dgm:pt modelId="{3A2E7DD2-4A98-44C7-AB18-67D674C063E9}" type="pres">
      <dgm:prSet presAssocID="{5BB59C11-45D7-4EC3-9AE1-3B02EAF72EA2}" presName="textRect" presStyleLbl="revTx" presStyleIdx="1" presStyleCnt="3" custScaleX="138673">
        <dgm:presLayoutVars>
          <dgm:chMax val="1"/>
          <dgm:chPref val="1"/>
        </dgm:presLayoutVars>
      </dgm:prSet>
      <dgm:spPr/>
    </dgm:pt>
    <dgm:pt modelId="{11B5CCFC-8B9E-4103-9F21-E1C559764D1D}" type="pres">
      <dgm:prSet presAssocID="{BF873773-8068-4B8C-833C-F5F64AAE5DC3}" presName="sibTrans" presStyleCnt="0"/>
      <dgm:spPr/>
    </dgm:pt>
    <dgm:pt modelId="{BE55B8F1-AAFC-4622-9048-383F33F1DEC6}" type="pres">
      <dgm:prSet presAssocID="{0A8284C9-8C69-42DA-98FF-B7886B870986}" presName="compNode" presStyleCnt="0"/>
      <dgm:spPr/>
    </dgm:pt>
    <dgm:pt modelId="{F4B42B49-621C-4F18-BB55-2F429929BA3E}" type="pres">
      <dgm:prSet presAssocID="{0A8284C9-8C69-42DA-98FF-B7886B8709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Roll"/>
        </a:ext>
      </dgm:extLst>
    </dgm:pt>
    <dgm:pt modelId="{49484FC4-480E-48AE-93FE-DC8D1D844326}" type="pres">
      <dgm:prSet presAssocID="{0A8284C9-8C69-42DA-98FF-B7886B870986}" presName="spaceRect" presStyleCnt="0"/>
      <dgm:spPr/>
    </dgm:pt>
    <dgm:pt modelId="{77DFDF99-EA2B-4184-B18C-5D2E3337A457}" type="pres">
      <dgm:prSet presAssocID="{0A8284C9-8C69-42DA-98FF-B7886B870986}" presName="textRect" presStyleLbl="revTx" presStyleIdx="2" presStyleCnt="3" custScaleX="160716">
        <dgm:presLayoutVars>
          <dgm:chMax val="1"/>
          <dgm:chPref val="1"/>
        </dgm:presLayoutVars>
      </dgm:prSet>
      <dgm:spPr/>
    </dgm:pt>
  </dgm:ptLst>
  <dgm:cxnLst>
    <dgm:cxn modelId="{7FCF0B1C-55AB-4171-BD2A-1A3A59A69CD1}" srcId="{6C7DDCB4-31E0-4C8E-B868-BF70B8834491}" destId="{5BB59C11-45D7-4EC3-9AE1-3B02EAF72EA2}" srcOrd="1" destOrd="0" parTransId="{C2CD9FB5-FF71-495C-9FFD-0D835EA9B981}" sibTransId="{BF873773-8068-4B8C-833C-F5F64AAE5DC3}"/>
    <dgm:cxn modelId="{15AF6232-7D76-4250-9E82-4EF4A16EA4B1}" srcId="{6C7DDCB4-31E0-4C8E-B868-BF70B8834491}" destId="{A295AEC5-0E46-4EC9-8399-F4C31EA13162}" srcOrd="0" destOrd="0" parTransId="{33F862A6-9889-41EB-A708-D5DF91CE25DD}" sibTransId="{3E282C53-41CD-4BD0-915D-F38301AD8134}"/>
    <dgm:cxn modelId="{554A4335-533C-4938-8A85-74476C0EE8D4}" srcId="{6C7DDCB4-31E0-4C8E-B868-BF70B8834491}" destId="{0A8284C9-8C69-42DA-98FF-B7886B870986}" srcOrd="2" destOrd="0" parTransId="{233C8E66-A27C-48AA-A7FD-9DEF4074149F}" sibTransId="{29A355A4-88BE-475A-BEC5-52B705473496}"/>
    <dgm:cxn modelId="{2F18C64A-87C0-4B14-9202-975345DB0B57}" type="presOf" srcId="{A295AEC5-0E46-4EC9-8399-F4C31EA13162}" destId="{8CE77C7C-D46E-42C6-8B4B-6CE8552D6544}" srcOrd="0" destOrd="0" presId="urn:microsoft.com/office/officeart/2018/2/layout/IconLabelList"/>
    <dgm:cxn modelId="{8DD767B7-0FB1-4E52-B3C3-5BC6E06FAECA}" type="presOf" srcId="{0A8284C9-8C69-42DA-98FF-B7886B870986}" destId="{77DFDF99-EA2B-4184-B18C-5D2E3337A457}" srcOrd="0" destOrd="0" presId="urn:microsoft.com/office/officeart/2018/2/layout/IconLabelList"/>
    <dgm:cxn modelId="{2A6EFEDE-4992-4A65-B58C-73F4476CA53A}" type="presOf" srcId="{5BB59C11-45D7-4EC3-9AE1-3B02EAF72EA2}" destId="{3A2E7DD2-4A98-44C7-AB18-67D674C063E9}" srcOrd="0" destOrd="0" presId="urn:microsoft.com/office/officeart/2018/2/layout/IconLabelList"/>
    <dgm:cxn modelId="{E9AFA9E6-904A-42CB-A452-2DF091DAFF5D}" type="presOf" srcId="{6C7DDCB4-31E0-4C8E-B868-BF70B8834491}" destId="{7390CB24-6E6E-4F35-8612-82BC4892E949}" srcOrd="0" destOrd="0" presId="urn:microsoft.com/office/officeart/2018/2/layout/IconLabelList"/>
    <dgm:cxn modelId="{4EA8943F-55BB-4411-ADC7-29F3CC8CED12}" type="presParOf" srcId="{7390CB24-6E6E-4F35-8612-82BC4892E949}" destId="{BC40C739-1D9A-40BA-BACC-40BAFE79CEF0}" srcOrd="0" destOrd="0" presId="urn:microsoft.com/office/officeart/2018/2/layout/IconLabelList"/>
    <dgm:cxn modelId="{22D91845-CA50-414D-8B8C-174A11B53079}" type="presParOf" srcId="{BC40C739-1D9A-40BA-BACC-40BAFE79CEF0}" destId="{364EDCB7-501F-4435-94BF-1DE8ECAF0B68}" srcOrd="0" destOrd="0" presId="urn:microsoft.com/office/officeart/2018/2/layout/IconLabelList"/>
    <dgm:cxn modelId="{324B06D6-5AE6-4563-83A3-EDD6D31162E4}" type="presParOf" srcId="{BC40C739-1D9A-40BA-BACC-40BAFE79CEF0}" destId="{75E160DA-CB7F-4BAC-B14E-75B37C4E86BB}" srcOrd="1" destOrd="0" presId="urn:microsoft.com/office/officeart/2018/2/layout/IconLabelList"/>
    <dgm:cxn modelId="{67D12E95-EE3A-4957-B5CC-2B27CBE9D7AE}" type="presParOf" srcId="{BC40C739-1D9A-40BA-BACC-40BAFE79CEF0}" destId="{8CE77C7C-D46E-42C6-8B4B-6CE8552D6544}" srcOrd="2" destOrd="0" presId="urn:microsoft.com/office/officeart/2018/2/layout/IconLabelList"/>
    <dgm:cxn modelId="{87969825-6DE9-4FFB-9CAC-C0272DD6C23C}" type="presParOf" srcId="{7390CB24-6E6E-4F35-8612-82BC4892E949}" destId="{32C18238-0087-4F48-B499-2D85AB6838C0}" srcOrd="1" destOrd="0" presId="urn:microsoft.com/office/officeart/2018/2/layout/IconLabelList"/>
    <dgm:cxn modelId="{4E9031C9-FEB7-42AD-8938-FEB0D307DAFC}" type="presParOf" srcId="{7390CB24-6E6E-4F35-8612-82BC4892E949}" destId="{48690500-AE50-4FFF-BBC2-B6F4EBF623AA}" srcOrd="2" destOrd="0" presId="urn:microsoft.com/office/officeart/2018/2/layout/IconLabelList"/>
    <dgm:cxn modelId="{83DF0276-F01F-41D7-9229-060B84CB1423}" type="presParOf" srcId="{48690500-AE50-4FFF-BBC2-B6F4EBF623AA}" destId="{8A48BEC3-B0AC-4A04-873B-28BC3616E681}" srcOrd="0" destOrd="0" presId="urn:microsoft.com/office/officeart/2018/2/layout/IconLabelList"/>
    <dgm:cxn modelId="{261FBF9E-6BF5-4677-8B30-CA7DB401F4C0}" type="presParOf" srcId="{48690500-AE50-4FFF-BBC2-B6F4EBF623AA}" destId="{08C3CF9F-F5AA-4568-BC07-F0283A47170F}" srcOrd="1" destOrd="0" presId="urn:microsoft.com/office/officeart/2018/2/layout/IconLabelList"/>
    <dgm:cxn modelId="{6428340C-79B9-4231-AFBC-238D2CD24E39}" type="presParOf" srcId="{48690500-AE50-4FFF-BBC2-B6F4EBF623AA}" destId="{3A2E7DD2-4A98-44C7-AB18-67D674C063E9}" srcOrd="2" destOrd="0" presId="urn:microsoft.com/office/officeart/2018/2/layout/IconLabelList"/>
    <dgm:cxn modelId="{A9C514B8-0403-4C46-95C0-8F41D841401D}" type="presParOf" srcId="{7390CB24-6E6E-4F35-8612-82BC4892E949}" destId="{11B5CCFC-8B9E-4103-9F21-E1C559764D1D}" srcOrd="3" destOrd="0" presId="urn:microsoft.com/office/officeart/2018/2/layout/IconLabelList"/>
    <dgm:cxn modelId="{5120D744-7A79-4086-B986-7F82387F720B}" type="presParOf" srcId="{7390CB24-6E6E-4F35-8612-82BC4892E949}" destId="{BE55B8F1-AAFC-4622-9048-383F33F1DEC6}" srcOrd="4" destOrd="0" presId="urn:microsoft.com/office/officeart/2018/2/layout/IconLabelList"/>
    <dgm:cxn modelId="{7BCC74ED-75D6-41E4-B6FC-7F9709966BCF}" type="presParOf" srcId="{BE55B8F1-AAFC-4622-9048-383F33F1DEC6}" destId="{F4B42B49-621C-4F18-BB55-2F429929BA3E}" srcOrd="0" destOrd="0" presId="urn:microsoft.com/office/officeart/2018/2/layout/IconLabelList"/>
    <dgm:cxn modelId="{54907328-9952-400F-9E0E-2151C598E31C}" type="presParOf" srcId="{BE55B8F1-AAFC-4622-9048-383F33F1DEC6}" destId="{49484FC4-480E-48AE-93FE-DC8D1D844326}" srcOrd="1" destOrd="0" presId="urn:microsoft.com/office/officeart/2018/2/layout/IconLabelList"/>
    <dgm:cxn modelId="{37E90975-69E9-4324-A1E3-DB4589C704CA}" type="presParOf" srcId="{BE55B8F1-AAFC-4622-9048-383F33F1DEC6}" destId="{77DFDF99-EA2B-4184-B18C-5D2E3337A45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DCB7-501F-4435-94BF-1DE8ECAF0B68}">
      <dsp:nvSpPr>
        <dsp:cNvPr id="0" name=""/>
        <dsp:cNvSpPr/>
      </dsp:nvSpPr>
      <dsp:spPr>
        <a:xfrm>
          <a:off x="992981" y="574657"/>
          <a:ext cx="757001" cy="7570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E77C7C-D46E-42C6-8B4B-6CE8552D6544}">
      <dsp:nvSpPr>
        <dsp:cNvPr id="0" name=""/>
        <dsp:cNvSpPr/>
      </dsp:nvSpPr>
      <dsp:spPr>
        <a:xfrm>
          <a:off x="2200" y="1717601"/>
          <a:ext cx="2738563" cy="14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Personalized Learning Journey Adapts content and difficulty based on student performance, preferences, and pace.• Interactive, gamified learning modules.</a:t>
          </a:r>
        </a:p>
      </dsp:txBody>
      <dsp:txXfrm>
        <a:off x="2200" y="1717601"/>
        <a:ext cx="2738563" cy="1429725"/>
      </dsp:txXfrm>
    </dsp:sp>
    <dsp:sp modelId="{8A48BEC3-B0AC-4A04-873B-28BC3616E681}">
      <dsp:nvSpPr>
        <dsp:cNvPr id="0" name=""/>
        <dsp:cNvSpPr/>
      </dsp:nvSpPr>
      <dsp:spPr>
        <a:xfrm>
          <a:off x="3823050" y="574657"/>
          <a:ext cx="757001" cy="7570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2E7DD2-4A98-44C7-AB18-67D674C063E9}">
      <dsp:nvSpPr>
        <dsp:cNvPr id="0" name=""/>
        <dsp:cNvSpPr/>
      </dsp:nvSpPr>
      <dsp:spPr>
        <a:xfrm>
          <a:off x="3035154" y="1717601"/>
          <a:ext cx="2332794" cy="14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AI-Driven Feedback and Motivation Virtual tutors and bots offer real-time feedback, encouragement, and concept clarification.• Real-time feedback and progress tracking.</a:t>
          </a:r>
        </a:p>
      </dsp:txBody>
      <dsp:txXfrm>
        <a:off x="3035154" y="1717601"/>
        <a:ext cx="2332794" cy="1429725"/>
      </dsp:txXfrm>
    </dsp:sp>
    <dsp:sp modelId="{F4B42B49-621C-4F18-BB55-2F429929BA3E}">
      <dsp:nvSpPr>
        <dsp:cNvPr id="0" name=""/>
        <dsp:cNvSpPr/>
      </dsp:nvSpPr>
      <dsp:spPr>
        <a:xfrm>
          <a:off x="6635640" y="574657"/>
          <a:ext cx="757001" cy="7570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DFDF99-EA2B-4184-B18C-5D2E3337A457}">
      <dsp:nvSpPr>
        <dsp:cNvPr id="0" name=""/>
        <dsp:cNvSpPr/>
      </dsp:nvSpPr>
      <dsp:spPr>
        <a:xfrm>
          <a:off x="5662338" y="1717601"/>
          <a:ext cx="2703607" cy="14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Gamified Learning Experience Lessons are turned into interactive missions or challenges, boosting student engagement.</a:t>
          </a:r>
        </a:p>
      </dsp:txBody>
      <dsp:txXfrm>
        <a:off x="5662338" y="1717601"/>
        <a:ext cx="2703607" cy="14297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1A555F-AC4B-4EBA-9F75-2145E0FC454B}" type="datetimeFigureOut">
              <a:rPr lang="en-IN" smtClean="0"/>
              <a:t>11-06-2025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A2A93-10AB-4F51-97C8-D966F4363A52}" type="slidenum">
              <a:rPr lang="en-IN" smtClean="0"/>
              <a:t>‹#›</a:t>
            </a:fld>
            <a:endParaRPr lang="en-IN"/>
          </a:p>
        </p:txBody>
      </p:sp>
    </p:spTree>
    <p:extLst>
      <p:ext uri="{BB962C8B-B14F-4D97-AF65-F5344CB8AC3E}">
        <p14:creationId xmlns:p14="http://schemas.microsoft.com/office/powerpoint/2010/main" val="396454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6/11/2025</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C1FF6DA9-008F-8B48-92A6-B652298478BF}"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9816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3215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549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755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97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050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81030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5946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9843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925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5BCAD085-E8A6-8845-BD4E-CB4CCA059FC4}" type="datetimeFigureOut">
              <a:rPr lang="en-US" smtClean="0"/>
              <a:t>6/11/2025</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778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t>6/11/2025</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14810596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g" /><Relationship Id="rId2" Type="http://schemas.openxmlformats.org/officeDocument/2006/relationships/image" Target="../media/image17.jpg" /><Relationship Id="rId1" Type="http://schemas.openxmlformats.org/officeDocument/2006/relationships/slideLayout" Target="../slideLayouts/slideLayout6.xml" /></Relationships>
</file>

<file path=ppt/slides/_rels/slide14.xml.rels><?xml version="1.0" encoding="UTF-8" standalone="yes"?>
<Relationships xmlns="http://schemas.openxmlformats.org/package/2006/relationships"><Relationship Id="rId3" Type="http://schemas.openxmlformats.org/officeDocument/2006/relationships/image" Target="../media/image20.jpg" /><Relationship Id="rId2" Type="http://schemas.openxmlformats.org/officeDocument/2006/relationships/image" Target="../media/image19.jpg" /><Relationship Id="rId1" Type="http://schemas.openxmlformats.org/officeDocument/2006/relationships/slideLayout" Target="../slideLayouts/slideLayout6.xml" /></Relationships>
</file>

<file path=ppt/slides/_rels/slide15.xml.rels><?xml version="1.0" encoding="UTF-8" standalone="yes"?>
<Relationships xmlns="http://schemas.openxmlformats.org/package/2006/relationships"><Relationship Id="rId3" Type="http://schemas.openxmlformats.org/officeDocument/2006/relationships/image" Target="../media/image22.jpg" /><Relationship Id="rId2" Type="http://schemas.openxmlformats.org/officeDocument/2006/relationships/image" Target="../media/image21.jpg" /><Relationship Id="rId1" Type="http://schemas.openxmlformats.org/officeDocument/2006/relationships/slideLayout" Target="../slideLayouts/slideLayout6.xml" /></Relationships>
</file>

<file path=ppt/slides/_rels/slide16.xml.rels><?xml version="1.0" encoding="UTF-8" standalone="yes"?>
<Relationships xmlns="http://schemas.openxmlformats.org/package/2006/relationships"><Relationship Id="rId3" Type="http://schemas.openxmlformats.org/officeDocument/2006/relationships/image" Target="../media/image24.emf" /><Relationship Id="rId2" Type="http://schemas.openxmlformats.org/officeDocument/2006/relationships/image" Target="../media/image23.emf" /><Relationship Id="rId1" Type="http://schemas.openxmlformats.org/officeDocument/2006/relationships/slideLayout" Target="../slideLayouts/slideLayout6.xml" /></Relationships>
</file>

<file path=ppt/slides/_rels/slide17.xml.rels><?xml version="1.0" encoding="UTF-8" standalone="yes"?>
<Relationships xmlns="http://schemas.openxmlformats.org/package/2006/relationships"><Relationship Id="rId3" Type="http://schemas.openxmlformats.org/officeDocument/2006/relationships/image" Target="../media/image26.emf" /><Relationship Id="rId2" Type="http://schemas.openxmlformats.org/officeDocument/2006/relationships/image" Target="../media/image25.emf" /><Relationship Id="rId1" Type="http://schemas.openxmlformats.org/officeDocument/2006/relationships/slideLayout" Target="../slideLayouts/slideLayout6.xml" /></Relationships>
</file>

<file path=ppt/slides/_rels/slide18.xml.rels><?xml version="1.0" encoding="UTF-8" standalone="yes"?>
<Relationships xmlns="http://schemas.openxmlformats.org/package/2006/relationships"><Relationship Id="rId3" Type="http://schemas.openxmlformats.org/officeDocument/2006/relationships/image" Target="../media/image28.emf" /><Relationship Id="rId2" Type="http://schemas.openxmlformats.org/officeDocument/2006/relationships/image" Target="../media/image27.emf" /><Relationship Id="rId1" Type="http://schemas.openxmlformats.org/officeDocument/2006/relationships/slideLayout" Target="../slideLayouts/slideLayout6.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1.xml.rels><?xml version="1.0" encoding="UTF-8" standalone="yes"?>
<Relationships xmlns="http://schemas.openxmlformats.org/package/2006/relationships"><Relationship Id="rId3" Type="http://schemas.openxmlformats.org/officeDocument/2006/relationships/hyperlink" Target="https://reactjs.org/docs/" TargetMode="External" /><Relationship Id="rId2" Type="http://schemas.openxmlformats.org/officeDocument/2006/relationships/image" Target="../media/image29.jpeg" /><Relationship Id="rId1" Type="http://schemas.openxmlformats.org/officeDocument/2006/relationships/slideLayout" Target="../slideLayouts/slideLayout2.xml" /><Relationship Id="rId6" Type="http://schemas.openxmlformats.org/officeDocument/2006/relationships/hyperlink" Target="https://firebase.google.com/doc" TargetMode="External" /><Relationship Id="rId5" Type="http://schemas.openxmlformats.org/officeDocument/2006/relationships/hyperlink" Target="https://www.chartjs.org/" TargetMode="External" /><Relationship Id="rId4" Type="http://schemas.openxmlformats.org/officeDocument/2006/relationships/hyperlink" Target="https://platform.openai.com/docs" TargetMode="External" /></Relationships>
</file>

<file path=ppt/slides/_rels/slide22.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image" Target="../media/image30.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7.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image" Target="../media/image13.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656" y="2150322"/>
            <a:ext cx="7053572" cy="1192404"/>
          </a:xfrm>
        </p:spPr>
        <p:txBody>
          <a:bodyPr>
            <a:normAutofit/>
          </a:bodyPr>
          <a:lstStyle/>
          <a:p>
            <a:r>
              <a:rPr lang="en-IN" dirty="0"/>
              <a:t>title :- </a:t>
            </a:r>
            <a:r>
              <a:rPr dirty="0"/>
              <a:t>Edu</a:t>
            </a:r>
            <a:r>
              <a:rPr lang="en-IN" dirty="0"/>
              <a:t>-</a:t>
            </a:r>
            <a:r>
              <a:rPr dirty="0"/>
              <a:t>Bot World</a:t>
            </a:r>
            <a:r>
              <a:rPr lang="en-IN" dirty="0"/>
              <a:t> :</a:t>
            </a:r>
            <a:r>
              <a:rPr dirty="0"/>
              <a:t> </a:t>
            </a:r>
            <a:r>
              <a:rPr lang="en-IN" dirty="0"/>
              <a:t> </a:t>
            </a:r>
            <a:r>
              <a:rPr dirty="0"/>
              <a:t>Where AI Makes Learning Fun</a:t>
            </a:r>
          </a:p>
        </p:txBody>
      </p:sp>
      <p:sp>
        <p:nvSpPr>
          <p:cNvPr id="4" name="AutoShape 2">
            <a:extLst>
              <a:ext uri="{FF2B5EF4-FFF2-40B4-BE49-F238E27FC236}">
                <a16:creationId xmlns:a16="http://schemas.microsoft.com/office/drawing/2014/main" id="{846BEA57-E97B-A16C-C0AB-9EABB57C94FB}"/>
              </a:ext>
            </a:extLst>
          </p:cNvPr>
          <p:cNvSpPr>
            <a:spLocks noChangeAspect="1" noChangeArrowheads="1"/>
          </p:cNvSpPr>
          <p:nvPr/>
        </p:nvSpPr>
        <p:spPr bwMode="auto">
          <a:xfrm>
            <a:off x="4267200" y="3429000"/>
            <a:ext cx="304800" cy="3992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6D60B05-2B49-6112-4229-02964E26E81F}"/>
              </a:ext>
            </a:extLst>
          </p:cNvPr>
          <p:cNvPicPr>
            <a:picLocks noChangeAspect="1"/>
          </p:cNvPicPr>
          <p:nvPr/>
        </p:nvPicPr>
        <p:blipFill>
          <a:blip r:embed="rId2"/>
          <a:stretch>
            <a:fillRect/>
          </a:stretch>
        </p:blipFill>
        <p:spPr>
          <a:xfrm>
            <a:off x="1316182" y="486230"/>
            <a:ext cx="6679218" cy="1223719"/>
          </a:xfrm>
          <a:prstGeom prst="rect">
            <a:avLst/>
          </a:prstGeom>
        </p:spPr>
      </p:pic>
      <p:sp>
        <p:nvSpPr>
          <p:cNvPr id="11" name="TextBox 10">
            <a:extLst>
              <a:ext uri="{FF2B5EF4-FFF2-40B4-BE49-F238E27FC236}">
                <a16:creationId xmlns:a16="http://schemas.microsoft.com/office/drawing/2014/main" id="{F2AA6D27-4E59-1FBF-25A8-6E2448706514}"/>
              </a:ext>
            </a:extLst>
          </p:cNvPr>
          <p:cNvSpPr txBox="1"/>
          <p:nvPr/>
        </p:nvSpPr>
        <p:spPr>
          <a:xfrm>
            <a:off x="4542560" y="4010463"/>
            <a:ext cx="4578926" cy="1323439"/>
          </a:xfrm>
          <a:prstGeom prst="rect">
            <a:avLst/>
          </a:prstGeom>
          <a:noFill/>
        </p:spPr>
        <p:txBody>
          <a:bodyPr wrap="square">
            <a:spAutoFit/>
          </a:bodyPr>
          <a:lstStyle/>
          <a:p>
            <a:r>
              <a:rPr lang="en-US" sz="2000" dirty="0"/>
              <a:t>Presented by: V. Sai Vaishnavi-23TQ1A6639</a:t>
            </a:r>
          </a:p>
          <a:p>
            <a:r>
              <a:rPr lang="en-US" sz="2000" b="1" i="0" dirty="0">
                <a:solidFill>
                  <a:srgbClr val="000000"/>
                </a:solidFill>
                <a:effectLst/>
              </a:rPr>
              <a:t>                     </a:t>
            </a:r>
            <a:r>
              <a:rPr lang="en-US" sz="2000" dirty="0">
                <a:solidFill>
                  <a:srgbClr val="000000"/>
                </a:solidFill>
              </a:rPr>
              <a:t>J.</a:t>
            </a:r>
            <a:r>
              <a:rPr lang="en-US" sz="2000">
                <a:solidFill>
                  <a:srgbClr val="000000"/>
                </a:solidFill>
              </a:rPr>
              <a:t> </a:t>
            </a:r>
            <a:r>
              <a:rPr lang="en-US" sz="2000" dirty="0">
                <a:solidFill>
                  <a:srgbClr val="000000"/>
                </a:solidFill>
              </a:rPr>
              <a:t>Sushmitha-23TQ1A6642</a:t>
            </a:r>
          </a:p>
          <a:p>
            <a:r>
              <a:rPr lang="en-US" sz="2000" b="1" i="0" dirty="0">
                <a:solidFill>
                  <a:srgbClr val="000000"/>
                </a:solidFill>
                <a:effectLst/>
              </a:rPr>
              <a:t>                     </a:t>
            </a:r>
            <a:r>
              <a:rPr lang="en-US" sz="2000">
                <a:solidFill>
                  <a:srgbClr val="000000"/>
                </a:solidFill>
              </a:rPr>
              <a:t>J. Sai</a:t>
            </a:r>
            <a:r>
              <a:rPr lang="en-US" sz="2000" dirty="0">
                <a:solidFill>
                  <a:srgbClr val="000000"/>
                </a:solidFill>
              </a:rPr>
              <a:t> Charan -23TQ1A6654</a:t>
            </a:r>
          </a:p>
          <a:p>
            <a:r>
              <a:rPr lang="en-US" sz="2000" u="sng" dirty="0">
                <a:solidFill>
                  <a:srgbClr val="000000"/>
                </a:solidFill>
              </a:rPr>
              <a:t>Team No:11</a:t>
            </a:r>
            <a:endParaRPr lang="en-IN" sz="2000" i="0" u="sng" dirty="0">
              <a:solidFill>
                <a:srgbClr val="000000"/>
              </a:solidFill>
              <a:effectLst/>
            </a:endParaRPr>
          </a:p>
        </p:txBody>
      </p:sp>
      <p:sp>
        <p:nvSpPr>
          <p:cNvPr id="13" name="TextBox 12">
            <a:extLst>
              <a:ext uri="{FF2B5EF4-FFF2-40B4-BE49-F238E27FC236}">
                <a16:creationId xmlns:a16="http://schemas.microsoft.com/office/drawing/2014/main" id="{4CA162BA-DBF3-2815-02EA-987D573B225D}"/>
              </a:ext>
            </a:extLst>
          </p:cNvPr>
          <p:cNvSpPr txBox="1"/>
          <p:nvPr/>
        </p:nvSpPr>
        <p:spPr>
          <a:xfrm>
            <a:off x="321670" y="4496025"/>
            <a:ext cx="4578926" cy="646331"/>
          </a:xfrm>
          <a:prstGeom prst="rect">
            <a:avLst/>
          </a:prstGeom>
          <a:noFill/>
        </p:spPr>
        <p:txBody>
          <a:bodyPr wrap="square">
            <a:spAutoFit/>
          </a:bodyPr>
          <a:lstStyle/>
          <a:p>
            <a:r>
              <a:rPr lang="en-IN" dirty="0"/>
              <a:t>GUIDE</a:t>
            </a:r>
            <a:r>
              <a:rPr lang="en-IN"/>
              <a:t>: </a:t>
            </a:r>
          </a:p>
          <a:p>
            <a:r>
              <a:rPr lang="en-IN"/>
              <a:t> TSKS. JYOTHIRMAYI </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471D8BA-2C89-5522-2FD6-41B074B3D9C3}"/>
              </a:ext>
            </a:extLst>
          </p:cNvPr>
          <p:cNvSpPr>
            <a:spLocks noGrp="1"/>
          </p:cNvSpPr>
          <p:nvPr>
            <p:ph type="title"/>
          </p:nvPr>
        </p:nvSpPr>
        <p:spPr>
          <a:xfrm>
            <a:off x="1088685" y="804520"/>
            <a:ext cx="3132383" cy="1049235"/>
          </a:xfrm>
        </p:spPr>
        <p:txBody>
          <a:bodyPr>
            <a:normAutofit/>
          </a:bodyPr>
          <a:lstStyle/>
          <a:p>
            <a:r>
              <a:rPr lang="en-US"/>
              <a:t>UML DIAGRAM</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2C51EB0B-A35B-0690-09D2-C5D6ABEDBECE}"/>
              </a:ext>
            </a:extLst>
          </p:cNvPr>
          <p:cNvSpPr>
            <a:spLocks noGrp="1"/>
          </p:cNvSpPr>
          <p:nvPr>
            <p:ph idx="1"/>
          </p:nvPr>
        </p:nvSpPr>
        <p:spPr>
          <a:xfrm>
            <a:off x="1088685" y="2015732"/>
            <a:ext cx="3129159" cy="3450613"/>
          </a:xfrm>
        </p:spPr>
        <p:txBody>
          <a:bodyPr>
            <a:normAutofit/>
          </a:bodyPr>
          <a:lstStyle/>
          <a:p>
            <a:r>
              <a:rPr lang="en-US"/>
              <a:t>SEQUENCE DIAGRAM</a:t>
            </a:r>
          </a:p>
        </p:txBody>
      </p:sp>
      <p:pic>
        <p:nvPicPr>
          <p:cNvPr id="4" name="Picture 3" descr="A diagram of a person with text&#10;&#10;AI-generated content may be incorrect.">
            <a:extLst>
              <a:ext uri="{FF2B5EF4-FFF2-40B4-BE49-F238E27FC236}">
                <a16:creationId xmlns:a16="http://schemas.microsoft.com/office/drawing/2014/main" id="{F75AAE73-10DA-2F31-6819-5790925ED100}"/>
              </a:ext>
            </a:extLst>
          </p:cNvPr>
          <p:cNvPicPr>
            <a:picLocks noChangeAspect="1"/>
          </p:cNvPicPr>
          <p:nvPr/>
        </p:nvPicPr>
        <p:blipFill>
          <a:blip r:embed="rId2"/>
          <a:stretch>
            <a:fillRect/>
          </a:stretch>
        </p:blipFill>
        <p:spPr>
          <a:xfrm>
            <a:off x="4235012" y="2014252"/>
            <a:ext cx="4624398" cy="3767423"/>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158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A090-A526-156C-0154-A99078BE83FF}"/>
              </a:ext>
            </a:extLst>
          </p:cNvPr>
          <p:cNvSpPr>
            <a:spLocks noGrp="1"/>
          </p:cNvSpPr>
          <p:nvPr>
            <p:ph type="title"/>
          </p:nvPr>
        </p:nvSpPr>
        <p:spPr>
          <a:xfrm>
            <a:off x="1088684" y="804519"/>
            <a:ext cx="7202456" cy="1049235"/>
          </a:xfrm>
        </p:spPr>
        <p:txBody>
          <a:bodyPr>
            <a:normAutofit/>
          </a:bodyPr>
          <a:lstStyle/>
          <a:p>
            <a:r>
              <a:rPr lang="en-US"/>
              <a:t>UML DIAGRAM</a:t>
            </a:r>
          </a:p>
        </p:txBody>
      </p:sp>
      <p:sp>
        <p:nvSpPr>
          <p:cNvPr id="3" name="Content Placeholder 2">
            <a:extLst>
              <a:ext uri="{FF2B5EF4-FFF2-40B4-BE49-F238E27FC236}">
                <a16:creationId xmlns:a16="http://schemas.microsoft.com/office/drawing/2014/main" id="{AE7C7E6C-35EC-D412-2F12-31CD35DD0083}"/>
              </a:ext>
            </a:extLst>
          </p:cNvPr>
          <p:cNvSpPr>
            <a:spLocks noGrp="1"/>
          </p:cNvSpPr>
          <p:nvPr>
            <p:ph idx="1"/>
          </p:nvPr>
        </p:nvSpPr>
        <p:spPr>
          <a:xfrm>
            <a:off x="1088684" y="2015734"/>
            <a:ext cx="4216713" cy="3450613"/>
          </a:xfrm>
        </p:spPr>
        <p:txBody>
          <a:bodyPr>
            <a:normAutofit/>
          </a:bodyPr>
          <a:lstStyle/>
          <a:p>
            <a:r>
              <a:rPr lang="en-US"/>
              <a:t>CLASS DIAGRAM</a:t>
            </a:r>
          </a:p>
        </p:txBody>
      </p:sp>
      <p:pic>
        <p:nvPicPr>
          <p:cNvPr id="4" name="Picture 3" descr="A diagram of a program&#10;&#10;AI-generated content may be incorrect.">
            <a:extLst>
              <a:ext uri="{FF2B5EF4-FFF2-40B4-BE49-F238E27FC236}">
                <a16:creationId xmlns:a16="http://schemas.microsoft.com/office/drawing/2014/main" id="{A575F4B8-C173-66C7-C746-E3559B39F261}"/>
              </a:ext>
            </a:extLst>
          </p:cNvPr>
          <p:cNvPicPr>
            <a:picLocks noChangeAspect="1"/>
          </p:cNvPicPr>
          <p:nvPr/>
        </p:nvPicPr>
        <p:blipFill>
          <a:blip r:embed="rId2"/>
          <a:stretch>
            <a:fillRect/>
          </a:stretch>
        </p:blipFill>
        <p:spPr>
          <a:xfrm>
            <a:off x="3828454" y="2036247"/>
            <a:ext cx="4462686" cy="3806244"/>
          </a:xfrm>
          <a:prstGeom prst="rect">
            <a:avLst/>
          </a:prstGeom>
        </p:spPr>
      </p:pic>
    </p:spTree>
    <p:extLst>
      <p:ext uri="{BB962C8B-B14F-4D97-AF65-F5344CB8AC3E}">
        <p14:creationId xmlns:p14="http://schemas.microsoft.com/office/powerpoint/2010/main" val="3528061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CD5D242-D464-F641-EF10-A7A5DADA67BE}"/>
              </a:ext>
            </a:extLst>
          </p:cNvPr>
          <p:cNvSpPr>
            <a:spLocks noGrp="1"/>
          </p:cNvSpPr>
          <p:nvPr>
            <p:ph type="title"/>
          </p:nvPr>
        </p:nvSpPr>
        <p:spPr>
          <a:xfrm>
            <a:off x="1088685" y="804520"/>
            <a:ext cx="3132383" cy="1049235"/>
          </a:xfrm>
        </p:spPr>
        <p:txBody>
          <a:bodyPr>
            <a:normAutofit/>
          </a:bodyPr>
          <a:lstStyle/>
          <a:p>
            <a:r>
              <a:rPr lang="en-US"/>
              <a:t>UML DIAGRAM</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327E10F7-C6B0-3DF0-243A-50AD57937B79}"/>
              </a:ext>
            </a:extLst>
          </p:cNvPr>
          <p:cNvSpPr>
            <a:spLocks noGrp="1"/>
          </p:cNvSpPr>
          <p:nvPr>
            <p:ph idx="1"/>
          </p:nvPr>
        </p:nvSpPr>
        <p:spPr>
          <a:xfrm>
            <a:off x="1088685" y="2015732"/>
            <a:ext cx="3129159" cy="3450613"/>
          </a:xfrm>
        </p:spPr>
        <p:txBody>
          <a:bodyPr>
            <a:normAutofit/>
          </a:bodyPr>
          <a:lstStyle/>
          <a:p>
            <a:r>
              <a:rPr lang="en-US"/>
              <a:t>ACTIVITY DIAGRAM</a:t>
            </a:r>
          </a:p>
        </p:txBody>
      </p:sp>
      <p:pic>
        <p:nvPicPr>
          <p:cNvPr id="4" name="Picture 3" descr="A diagram of a student activity&#10;&#10;AI-generated content may be incorrect.">
            <a:extLst>
              <a:ext uri="{FF2B5EF4-FFF2-40B4-BE49-F238E27FC236}">
                <a16:creationId xmlns:a16="http://schemas.microsoft.com/office/drawing/2014/main" id="{A53D2609-4B89-7C46-AD7A-290A39D7B1CF}"/>
              </a:ext>
            </a:extLst>
          </p:cNvPr>
          <p:cNvPicPr>
            <a:picLocks noChangeAspect="1"/>
          </p:cNvPicPr>
          <p:nvPr/>
        </p:nvPicPr>
        <p:blipFill>
          <a:blip r:embed="rId2"/>
          <a:stretch>
            <a:fillRect/>
          </a:stretch>
        </p:blipFill>
        <p:spPr>
          <a:xfrm>
            <a:off x="4945356" y="805583"/>
            <a:ext cx="3616997" cy="4996558"/>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674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82F7A8-F2ED-EF34-8E75-F83CFC3773B4}"/>
              </a:ext>
            </a:extLst>
          </p:cNvPr>
          <p:cNvSpPr>
            <a:spLocks noGrp="1"/>
          </p:cNvSpPr>
          <p:nvPr>
            <p:ph type="title"/>
          </p:nvPr>
        </p:nvSpPr>
        <p:spPr>
          <a:xfrm>
            <a:off x="1443491" y="804520"/>
            <a:ext cx="6571343" cy="1049235"/>
          </a:xfrm>
        </p:spPr>
        <p:txBody>
          <a:bodyPr/>
          <a:lstStyle/>
          <a:p>
            <a:r>
              <a:rPr lang="en-IN" dirty="0"/>
              <a:t>Sample code</a:t>
            </a:r>
          </a:p>
        </p:txBody>
      </p:sp>
      <p:pic>
        <p:nvPicPr>
          <p:cNvPr id="3" name="Picture 2">
            <a:extLst>
              <a:ext uri="{FF2B5EF4-FFF2-40B4-BE49-F238E27FC236}">
                <a16:creationId xmlns:a16="http://schemas.microsoft.com/office/drawing/2014/main" id="{EAEE5B6E-11A0-4FDA-23CA-0031147307D4}"/>
              </a:ext>
            </a:extLst>
          </p:cNvPr>
          <p:cNvPicPr>
            <a:picLocks noChangeAspect="1"/>
          </p:cNvPicPr>
          <p:nvPr/>
        </p:nvPicPr>
        <p:blipFill>
          <a:blip r:embed="rId2"/>
          <a:stretch>
            <a:fillRect/>
          </a:stretch>
        </p:blipFill>
        <p:spPr>
          <a:xfrm>
            <a:off x="0" y="2215253"/>
            <a:ext cx="4399213" cy="2337082"/>
          </a:xfrm>
          <a:prstGeom prst="rect">
            <a:avLst/>
          </a:prstGeom>
        </p:spPr>
      </p:pic>
      <p:pic>
        <p:nvPicPr>
          <p:cNvPr id="6" name="Picture 5">
            <a:extLst>
              <a:ext uri="{FF2B5EF4-FFF2-40B4-BE49-F238E27FC236}">
                <a16:creationId xmlns:a16="http://schemas.microsoft.com/office/drawing/2014/main" id="{DDA1D036-BC4D-6826-DDA7-3327DD9768F9}"/>
              </a:ext>
            </a:extLst>
          </p:cNvPr>
          <p:cNvPicPr>
            <a:picLocks noChangeAspect="1"/>
          </p:cNvPicPr>
          <p:nvPr/>
        </p:nvPicPr>
        <p:blipFill>
          <a:blip r:embed="rId3"/>
          <a:stretch>
            <a:fillRect/>
          </a:stretch>
        </p:blipFill>
        <p:spPr>
          <a:xfrm>
            <a:off x="4572000" y="2215253"/>
            <a:ext cx="4399213" cy="2337082"/>
          </a:xfrm>
          <a:prstGeom prst="rect">
            <a:avLst/>
          </a:prstGeom>
        </p:spPr>
      </p:pic>
    </p:spTree>
    <p:extLst>
      <p:ext uri="{BB962C8B-B14F-4D97-AF65-F5344CB8AC3E}">
        <p14:creationId xmlns:p14="http://schemas.microsoft.com/office/powerpoint/2010/main" val="398170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3FC6-A9CD-9821-6664-D87AD511B2B2}"/>
              </a:ext>
            </a:extLst>
          </p:cNvPr>
          <p:cNvSpPr>
            <a:spLocks noGrp="1"/>
          </p:cNvSpPr>
          <p:nvPr>
            <p:ph type="title"/>
          </p:nvPr>
        </p:nvSpPr>
        <p:spPr/>
        <p:txBody>
          <a:bodyPr/>
          <a:lstStyle/>
          <a:p>
            <a:r>
              <a:rPr lang="en-IN" dirty="0"/>
              <a:t>Sample code</a:t>
            </a:r>
          </a:p>
        </p:txBody>
      </p:sp>
      <p:pic>
        <p:nvPicPr>
          <p:cNvPr id="4" name="Picture 3">
            <a:extLst>
              <a:ext uri="{FF2B5EF4-FFF2-40B4-BE49-F238E27FC236}">
                <a16:creationId xmlns:a16="http://schemas.microsoft.com/office/drawing/2014/main" id="{D68C26E8-8F5F-04C6-EEBF-7A2B5D700C7D}"/>
              </a:ext>
            </a:extLst>
          </p:cNvPr>
          <p:cNvPicPr>
            <a:picLocks noChangeAspect="1"/>
          </p:cNvPicPr>
          <p:nvPr/>
        </p:nvPicPr>
        <p:blipFill>
          <a:blip r:embed="rId2"/>
          <a:stretch>
            <a:fillRect/>
          </a:stretch>
        </p:blipFill>
        <p:spPr>
          <a:xfrm>
            <a:off x="0" y="2214563"/>
            <a:ext cx="4345859" cy="2308738"/>
          </a:xfrm>
          <a:prstGeom prst="rect">
            <a:avLst/>
          </a:prstGeom>
        </p:spPr>
      </p:pic>
      <p:pic>
        <p:nvPicPr>
          <p:cNvPr id="6" name="Picture 5">
            <a:extLst>
              <a:ext uri="{FF2B5EF4-FFF2-40B4-BE49-F238E27FC236}">
                <a16:creationId xmlns:a16="http://schemas.microsoft.com/office/drawing/2014/main" id="{1BF9EE94-65F4-0573-BD6D-AD55B4C2DCEB}"/>
              </a:ext>
            </a:extLst>
          </p:cNvPr>
          <p:cNvPicPr>
            <a:picLocks noChangeAspect="1"/>
          </p:cNvPicPr>
          <p:nvPr/>
        </p:nvPicPr>
        <p:blipFill>
          <a:blip r:embed="rId3"/>
          <a:stretch>
            <a:fillRect/>
          </a:stretch>
        </p:blipFill>
        <p:spPr>
          <a:xfrm>
            <a:off x="4541348" y="2152496"/>
            <a:ext cx="4462691" cy="2370805"/>
          </a:xfrm>
          <a:prstGeom prst="rect">
            <a:avLst/>
          </a:prstGeom>
        </p:spPr>
      </p:pic>
    </p:spTree>
    <p:extLst>
      <p:ext uri="{BB962C8B-B14F-4D97-AF65-F5344CB8AC3E}">
        <p14:creationId xmlns:p14="http://schemas.microsoft.com/office/powerpoint/2010/main" val="2865892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6C2A3-EE1B-6BF9-385E-B6032D47CA5A}"/>
              </a:ext>
            </a:extLst>
          </p:cNvPr>
          <p:cNvSpPr>
            <a:spLocks noGrp="1"/>
          </p:cNvSpPr>
          <p:nvPr>
            <p:ph type="title"/>
          </p:nvPr>
        </p:nvSpPr>
        <p:spPr/>
        <p:txBody>
          <a:bodyPr/>
          <a:lstStyle/>
          <a:p>
            <a:r>
              <a:rPr lang="en-IN" dirty="0"/>
              <a:t>Sample code</a:t>
            </a:r>
          </a:p>
        </p:txBody>
      </p:sp>
      <p:pic>
        <p:nvPicPr>
          <p:cNvPr id="4" name="Picture 3">
            <a:extLst>
              <a:ext uri="{FF2B5EF4-FFF2-40B4-BE49-F238E27FC236}">
                <a16:creationId xmlns:a16="http://schemas.microsoft.com/office/drawing/2014/main" id="{29FB94BB-7648-09DC-43B4-8F6F4ECCB085}"/>
              </a:ext>
            </a:extLst>
          </p:cNvPr>
          <p:cNvPicPr>
            <a:picLocks noChangeAspect="1"/>
          </p:cNvPicPr>
          <p:nvPr/>
        </p:nvPicPr>
        <p:blipFill>
          <a:blip r:embed="rId2"/>
          <a:stretch>
            <a:fillRect/>
          </a:stretch>
        </p:blipFill>
        <p:spPr>
          <a:xfrm>
            <a:off x="157316" y="2406138"/>
            <a:ext cx="4187964" cy="2224856"/>
          </a:xfrm>
          <a:prstGeom prst="rect">
            <a:avLst/>
          </a:prstGeom>
        </p:spPr>
      </p:pic>
      <p:pic>
        <p:nvPicPr>
          <p:cNvPr id="6" name="Picture 5">
            <a:extLst>
              <a:ext uri="{FF2B5EF4-FFF2-40B4-BE49-F238E27FC236}">
                <a16:creationId xmlns:a16="http://schemas.microsoft.com/office/drawing/2014/main" id="{A7999CB4-848F-0D1F-6FC6-69E84199191E}"/>
              </a:ext>
            </a:extLst>
          </p:cNvPr>
          <p:cNvPicPr>
            <a:picLocks noChangeAspect="1"/>
          </p:cNvPicPr>
          <p:nvPr/>
        </p:nvPicPr>
        <p:blipFill>
          <a:blip r:embed="rId3"/>
          <a:stretch>
            <a:fillRect/>
          </a:stretch>
        </p:blipFill>
        <p:spPr>
          <a:xfrm>
            <a:off x="4572000" y="2337313"/>
            <a:ext cx="4317519" cy="2293682"/>
          </a:xfrm>
          <a:prstGeom prst="rect">
            <a:avLst/>
          </a:prstGeom>
        </p:spPr>
      </p:pic>
    </p:spTree>
    <p:extLst>
      <p:ext uri="{BB962C8B-B14F-4D97-AF65-F5344CB8AC3E}">
        <p14:creationId xmlns:p14="http://schemas.microsoft.com/office/powerpoint/2010/main" val="425581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B0AC-0979-98C2-459B-113C6BAF49A3}"/>
              </a:ext>
            </a:extLst>
          </p:cNvPr>
          <p:cNvSpPr>
            <a:spLocks noGrp="1"/>
          </p:cNvSpPr>
          <p:nvPr>
            <p:ph type="title"/>
          </p:nvPr>
        </p:nvSpPr>
        <p:spPr/>
        <p:txBody>
          <a:bodyPr/>
          <a:lstStyle/>
          <a:p>
            <a:r>
              <a:rPr lang="en-IN"/>
              <a:t>Modules screenshots</a:t>
            </a:r>
          </a:p>
        </p:txBody>
      </p:sp>
      <p:pic>
        <p:nvPicPr>
          <p:cNvPr id="4" name="Picture 3">
            <a:extLst>
              <a:ext uri="{FF2B5EF4-FFF2-40B4-BE49-F238E27FC236}">
                <a16:creationId xmlns:a16="http://schemas.microsoft.com/office/drawing/2014/main" id="{848CA7A5-1EBF-91EE-F1B9-927CB83BA604}"/>
              </a:ext>
            </a:extLst>
          </p:cNvPr>
          <p:cNvPicPr>
            <a:picLocks noChangeAspect="1"/>
          </p:cNvPicPr>
          <p:nvPr/>
        </p:nvPicPr>
        <p:blipFill>
          <a:blip r:embed="rId2"/>
          <a:stretch>
            <a:fillRect/>
          </a:stretch>
        </p:blipFill>
        <p:spPr>
          <a:xfrm>
            <a:off x="186813" y="2182761"/>
            <a:ext cx="4552336" cy="2930013"/>
          </a:xfrm>
          <a:prstGeom prst="rect">
            <a:avLst/>
          </a:prstGeom>
        </p:spPr>
      </p:pic>
      <p:pic>
        <p:nvPicPr>
          <p:cNvPr id="8" name="Picture 7">
            <a:extLst>
              <a:ext uri="{FF2B5EF4-FFF2-40B4-BE49-F238E27FC236}">
                <a16:creationId xmlns:a16="http://schemas.microsoft.com/office/drawing/2014/main" id="{A94FF584-3023-E24B-B123-4EA44FB7CE64}"/>
              </a:ext>
            </a:extLst>
          </p:cNvPr>
          <p:cNvPicPr>
            <a:picLocks noChangeAspect="1"/>
          </p:cNvPicPr>
          <p:nvPr/>
        </p:nvPicPr>
        <p:blipFill>
          <a:blip r:embed="rId3"/>
          <a:stretch>
            <a:fillRect/>
          </a:stretch>
        </p:blipFill>
        <p:spPr>
          <a:xfrm>
            <a:off x="4984956" y="2182760"/>
            <a:ext cx="4060722" cy="2930013"/>
          </a:xfrm>
          <a:prstGeom prst="rect">
            <a:avLst/>
          </a:prstGeom>
        </p:spPr>
      </p:pic>
    </p:spTree>
    <p:extLst>
      <p:ext uri="{BB962C8B-B14F-4D97-AF65-F5344CB8AC3E}">
        <p14:creationId xmlns:p14="http://schemas.microsoft.com/office/powerpoint/2010/main" val="53002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0105-441B-9FB4-538A-98C97BB94384}"/>
              </a:ext>
            </a:extLst>
          </p:cNvPr>
          <p:cNvSpPr>
            <a:spLocks noGrp="1"/>
          </p:cNvSpPr>
          <p:nvPr>
            <p:ph type="title"/>
          </p:nvPr>
        </p:nvSpPr>
        <p:spPr/>
        <p:txBody>
          <a:bodyPr/>
          <a:lstStyle/>
          <a:p>
            <a:r>
              <a:rPr lang="en-IN"/>
              <a:t>Modules screenshots</a:t>
            </a:r>
          </a:p>
        </p:txBody>
      </p:sp>
      <p:pic>
        <p:nvPicPr>
          <p:cNvPr id="4" name="Picture 3">
            <a:extLst>
              <a:ext uri="{FF2B5EF4-FFF2-40B4-BE49-F238E27FC236}">
                <a16:creationId xmlns:a16="http://schemas.microsoft.com/office/drawing/2014/main" id="{C829F6D1-D17F-82DA-5DC0-A4EAF3C81334}"/>
              </a:ext>
            </a:extLst>
          </p:cNvPr>
          <p:cNvPicPr>
            <a:picLocks noChangeAspect="1"/>
          </p:cNvPicPr>
          <p:nvPr/>
        </p:nvPicPr>
        <p:blipFill>
          <a:blip r:embed="rId2"/>
          <a:stretch>
            <a:fillRect/>
          </a:stretch>
        </p:blipFill>
        <p:spPr>
          <a:xfrm>
            <a:off x="245806" y="2448232"/>
            <a:ext cx="4326194" cy="3038168"/>
          </a:xfrm>
          <a:prstGeom prst="rect">
            <a:avLst/>
          </a:prstGeom>
        </p:spPr>
      </p:pic>
      <p:pic>
        <p:nvPicPr>
          <p:cNvPr id="6" name="Picture 5">
            <a:extLst>
              <a:ext uri="{FF2B5EF4-FFF2-40B4-BE49-F238E27FC236}">
                <a16:creationId xmlns:a16="http://schemas.microsoft.com/office/drawing/2014/main" id="{9ADEA94B-A949-B1D6-8FED-E40F8F7CFA87}"/>
              </a:ext>
            </a:extLst>
          </p:cNvPr>
          <p:cNvPicPr>
            <a:picLocks noChangeAspect="1"/>
          </p:cNvPicPr>
          <p:nvPr/>
        </p:nvPicPr>
        <p:blipFill>
          <a:blip r:embed="rId3"/>
          <a:stretch>
            <a:fillRect/>
          </a:stretch>
        </p:blipFill>
        <p:spPr>
          <a:xfrm>
            <a:off x="4680155" y="2448232"/>
            <a:ext cx="4218039" cy="3038168"/>
          </a:xfrm>
          <a:prstGeom prst="rect">
            <a:avLst/>
          </a:prstGeom>
        </p:spPr>
      </p:pic>
    </p:spTree>
    <p:extLst>
      <p:ext uri="{BB962C8B-B14F-4D97-AF65-F5344CB8AC3E}">
        <p14:creationId xmlns:p14="http://schemas.microsoft.com/office/powerpoint/2010/main" val="1908162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B82F-DDBE-4403-A6F3-EA29056E0D07}"/>
              </a:ext>
            </a:extLst>
          </p:cNvPr>
          <p:cNvSpPr>
            <a:spLocks noGrp="1"/>
          </p:cNvSpPr>
          <p:nvPr>
            <p:ph type="title"/>
          </p:nvPr>
        </p:nvSpPr>
        <p:spPr/>
        <p:txBody>
          <a:bodyPr/>
          <a:lstStyle/>
          <a:p>
            <a:r>
              <a:rPr lang="en-IN"/>
              <a:t>Modules screenshots</a:t>
            </a:r>
          </a:p>
        </p:txBody>
      </p:sp>
      <p:pic>
        <p:nvPicPr>
          <p:cNvPr id="4" name="Picture 3">
            <a:extLst>
              <a:ext uri="{FF2B5EF4-FFF2-40B4-BE49-F238E27FC236}">
                <a16:creationId xmlns:a16="http://schemas.microsoft.com/office/drawing/2014/main" id="{D3FA3540-EB91-E967-8E8B-9CC9C6090750}"/>
              </a:ext>
            </a:extLst>
          </p:cNvPr>
          <p:cNvPicPr>
            <a:picLocks noChangeAspect="1"/>
          </p:cNvPicPr>
          <p:nvPr/>
        </p:nvPicPr>
        <p:blipFill>
          <a:blip r:embed="rId2"/>
          <a:stretch>
            <a:fillRect/>
          </a:stretch>
        </p:blipFill>
        <p:spPr>
          <a:xfrm>
            <a:off x="4572000" y="2458065"/>
            <a:ext cx="4444181" cy="3318543"/>
          </a:xfrm>
          <a:prstGeom prst="rect">
            <a:avLst/>
          </a:prstGeom>
        </p:spPr>
      </p:pic>
      <p:pic>
        <p:nvPicPr>
          <p:cNvPr id="6" name="Picture 5">
            <a:extLst>
              <a:ext uri="{FF2B5EF4-FFF2-40B4-BE49-F238E27FC236}">
                <a16:creationId xmlns:a16="http://schemas.microsoft.com/office/drawing/2014/main" id="{9AC29935-D885-EABE-D72D-3B63F4925525}"/>
              </a:ext>
            </a:extLst>
          </p:cNvPr>
          <p:cNvPicPr>
            <a:picLocks noChangeAspect="1"/>
          </p:cNvPicPr>
          <p:nvPr/>
        </p:nvPicPr>
        <p:blipFill>
          <a:blip r:embed="rId3"/>
          <a:stretch>
            <a:fillRect/>
          </a:stretch>
        </p:blipFill>
        <p:spPr>
          <a:xfrm>
            <a:off x="127819" y="2458065"/>
            <a:ext cx="4342119" cy="3227752"/>
          </a:xfrm>
          <a:prstGeom prst="rect">
            <a:avLst/>
          </a:prstGeom>
        </p:spPr>
      </p:pic>
    </p:spTree>
    <p:extLst>
      <p:ext uri="{BB962C8B-B14F-4D97-AF65-F5344CB8AC3E}">
        <p14:creationId xmlns:p14="http://schemas.microsoft.com/office/powerpoint/2010/main" val="2463783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AC4B4B-F135-B63A-2906-BCCA1E34FDEE}"/>
              </a:ext>
            </a:extLst>
          </p:cNvPr>
          <p:cNvSpPr>
            <a:spLocks noGrp="1"/>
          </p:cNvSpPr>
          <p:nvPr>
            <p:ph type="title"/>
          </p:nvPr>
        </p:nvSpPr>
        <p:spPr>
          <a:xfrm>
            <a:off x="633357" y="1600199"/>
            <a:ext cx="2654449" cy="4297680"/>
          </a:xfrm>
        </p:spPr>
        <p:txBody>
          <a:bodyPr anchor="ctr">
            <a:normAutofit/>
          </a:bodyPr>
          <a:lstStyle/>
          <a:p>
            <a:r>
              <a:rPr lang="en-IN" sz="2700"/>
              <a:t>conclusion</a:t>
            </a:r>
          </a:p>
        </p:txBody>
      </p:sp>
      <p:cxnSp>
        <p:nvCxnSpPr>
          <p:cNvPr id="12" name="Straight Connector 11">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4" name="Content Placeholder 5">
            <a:extLst>
              <a:ext uri="{FF2B5EF4-FFF2-40B4-BE49-F238E27FC236}">
                <a16:creationId xmlns:a16="http://schemas.microsoft.com/office/drawing/2014/main" id="{DEF0631F-D6D9-0AC3-38AD-3E454E0D05AB}"/>
              </a:ext>
            </a:extLst>
          </p:cNvPr>
          <p:cNvSpPr>
            <a:spLocks noGrp="1"/>
          </p:cNvSpPr>
          <p:nvPr>
            <p:ph idx="1"/>
          </p:nvPr>
        </p:nvSpPr>
        <p:spPr>
          <a:xfrm>
            <a:off x="3693638" y="1600199"/>
            <a:ext cx="4597502" cy="4297680"/>
          </a:xfrm>
        </p:spPr>
        <p:txBody>
          <a:bodyPr anchor="ctr">
            <a:normAutofit/>
          </a:bodyPr>
          <a:lstStyle/>
          <a:p>
            <a:pPr>
              <a:lnSpc>
                <a:spcPct val="110000"/>
              </a:lnSpc>
            </a:pPr>
            <a:r>
              <a:rPr lang="en-US" sz="1100"/>
              <a:t>Edu-Bot World successfully demonstrates how AI can be leveraged to create an interactive and engaging learning platform for students. By integrating educational games, quizzes, and personalized learning content, the system promotes a fun and adaptive learning experience. The use of AI not only enhances user engagement but also assists in delivering customized learning paths based on student performance. </a:t>
            </a:r>
          </a:p>
          <a:p>
            <a:pPr>
              <a:lnSpc>
                <a:spcPct val="110000"/>
              </a:lnSpc>
            </a:pPr>
            <a:r>
              <a:rPr lang="en-US" sz="1100"/>
              <a:t>The project effectively addresses the gap in conventional learning methods by providing an interactive educational environment that encourages students to learn through exploration and play. Additionally, the use of robust technologies like ReactJS, Firebase, and AI libraries ensures scalability, flexibility, and real-time feedback, making Edu-Bot World a comprehensive solution for modern digital learning. </a:t>
            </a:r>
          </a:p>
          <a:p>
            <a:pPr>
              <a:lnSpc>
                <a:spcPct val="110000"/>
              </a:lnSpc>
            </a:pPr>
            <a:r>
              <a:rPr lang="en-US" sz="1100"/>
              <a:t>In conclusion, Edu-Bot World not only facilitates academic learning but also fosters curiosity, creativity, and critical thinking among students, paving the way for a smarter and more accessible educational future. </a:t>
            </a:r>
            <a:endParaRPr lang="en-IN" sz="1100"/>
          </a:p>
        </p:txBody>
      </p:sp>
    </p:spTree>
    <p:extLst>
      <p:ext uri="{BB962C8B-B14F-4D97-AF65-F5344CB8AC3E}">
        <p14:creationId xmlns:p14="http://schemas.microsoft.com/office/powerpoint/2010/main" val="99664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ction Button: Go Forward or Next 3">
            <a:extLst>
              <a:ext uri="{FF2B5EF4-FFF2-40B4-BE49-F238E27FC236}">
                <a16:creationId xmlns:a16="http://schemas.microsoft.com/office/drawing/2014/main" id="{52252125-AE2E-BF0C-3A34-EDFE3E0D4670}"/>
              </a:ext>
            </a:extLst>
          </p:cNvPr>
          <p:cNvSpPr/>
          <p:nvPr/>
        </p:nvSpPr>
        <p:spPr>
          <a:xfrm>
            <a:off x="8322197" y="6858000"/>
            <a:ext cx="161465" cy="45719"/>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9CDC4793-CA9D-31EE-DEB9-FEB78BD20E2F}"/>
              </a:ext>
            </a:extLst>
          </p:cNvPr>
          <p:cNvSpPr>
            <a:spLocks noGrp="1"/>
          </p:cNvSpPr>
          <p:nvPr>
            <p:ph type="title"/>
          </p:nvPr>
        </p:nvSpPr>
        <p:spPr/>
        <p:txBody>
          <a:bodyPr/>
          <a:lstStyle/>
          <a:p>
            <a:r>
              <a:rPr lang="en-US"/>
              <a:t>contents</a:t>
            </a:r>
            <a:endParaRPr lang="en-IN"/>
          </a:p>
        </p:txBody>
      </p:sp>
      <p:sp>
        <p:nvSpPr>
          <p:cNvPr id="3" name="Content Placeholder 2">
            <a:extLst>
              <a:ext uri="{FF2B5EF4-FFF2-40B4-BE49-F238E27FC236}">
                <a16:creationId xmlns:a16="http://schemas.microsoft.com/office/drawing/2014/main" id="{8A90325D-6697-E2A0-1D1E-DF2C7100D0D6}"/>
              </a:ext>
            </a:extLst>
          </p:cNvPr>
          <p:cNvSpPr>
            <a:spLocks noGrp="1"/>
          </p:cNvSpPr>
          <p:nvPr>
            <p:ph sz="half" idx="2"/>
          </p:nvPr>
        </p:nvSpPr>
        <p:spPr>
          <a:xfrm>
            <a:off x="1443491" y="2019550"/>
            <a:ext cx="3125766" cy="3449177"/>
          </a:xfrm>
        </p:spPr>
        <p:txBody>
          <a:bodyPr>
            <a:normAutofit fontScale="92500" lnSpcReduction="10000"/>
          </a:bodyPr>
          <a:lstStyle/>
          <a:p>
            <a:r>
              <a:rPr lang="en-IN" dirty="0"/>
              <a:t>Abstract</a:t>
            </a:r>
          </a:p>
          <a:p>
            <a:r>
              <a:rPr lang="en-IN" dirty="0"/>
              <a:t>Introduction</a:t>
            </a:r>
          </a:p>
          <a:p>
            <a:r>
              <a:rPr lang="en-IN" dirty="0"/>
              <a:t>Existence System</a:t>
            </a:r>
          </a:p>
          <a:p>
            <a:r>
              <a:rPr lang="en-IN" dirty="0"/>
              <a:t>Proposed System</a:t>
            </a:r>
          </a:p>
          <a:p>
            <a:r>
              <a:rPr lang="en-IN" dirty="0"/>
              <a:t>System Architecture</a:t>
            </a:r>
          </a:p>
          <a:p>
            <a:r>
              <a:rPr lang="en-IN" dirty="0"/>
              <a:t>Requirements</a:t>
            </a:r>
          </a:p>
          <a:p>
            <a:r>
              <a:rPr lang="en-IN" dirty="0"/>
              <a:t>UML diagrams</a:t>
            </a:r>
          </a:p>
          <a:p>
            <a:endParaRPr lang="en-IN" dirty="0"/>
          </a:p>
          <a:p>
            <a:endParaRPr lang="en-IN" dirty="0"/>
          </a:p>
          <a:p>
            <a:endParaRPr lang="en-IN" dirty="0"/>
          </a:p>
        </p:txBody>
      </p:sp>
      <p:sp>
        <p:nvSpPr>
          <p:cNvPr id="10" name="Content Placeholder 6">
            <a:extLst>
              <a:ext uri="{FF2B5EF4-FFF2-40B4-BE49-F238E27FC236}">
                <a16:creationId xmlns:a16="http://schemas.microsoft.com/office/drawing/2014/main" id="{F53C0BFD-ED9C-92B6-2F8A-8DFDC88998A6}"/>
              </a:ext>
            </a:extLst>
          </p:cNvPr>
          <p:cNvSpPr>
            <a:spLocks noGrp="1"/>
          </p:cNvSpPr>
          <p:nvPr>
            <p:ph sz="quarter" idx="4"/>
          </p:nvPr>
        </p:nvSpPr>
        <p:spPr>
          <a:xfrm>
            <a:off x="4889500" y="2010237"/>
            <a:ext cx="3125788" cy="2241724"/>
          </a:xfrm>
        </p:spPr>
        <p:txBody>
          <a:bodyPr>
            <a:normAutofit fontScale="92500" lnSpcReduction="10000"/>
          </a:bodyPr>
          <a:lstStyle/>
          <a:p>
            <a:r>
              <a:rPr lang="en-IN"/>
              <a:t>Sample codes</a:t>
            </a:r>
          </a:p>
          <a:p>
            <a:r>
              <a:rPr lang="en-IN"/>
              <a:t>Modules screenshots</a:t>
            </a:r>
          </a:p>
          <a:p>
            <a:r>
              <a:rPr lang="en-IN"/>
              <a:t>Conclusions</a:t>
            </a:r>
          </a:p>
          <a:p>
            <a:r>
              <a:rPr lang="en-IN"/>
              <a:t>Future scope</a:t>
            </a:r>
          </a:p>
          <a:p>
            <a:r>
              <a:rPr lang="en-IN"/>
              <a:t>References</a:t>
            </a:r>
          </a:p>
          <a:p>
            <a:endParaRPr lang="en-IN"/>
          </a:p>
        </p:txBody>
      </p:sp>
    </p:spTree>
    <p:extLst>
      <p:ext uri="{BB962C8B-B14F-4D97-AF65-F5344CB8AC3E}">
        <p14:creationId xmlns:p14="http://schemas.microsoft.com/office/powerpoint/2010/main" val="268245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C4DE7-13ED-49C4-91A7-9BBD6033432F}"/>
              </a:ext>
            </a:extLst>
          </p:cNvPr>
          <p:cNvSpPr>
            <a:spLocks noGrp="1"/>
          </p:cNvSpPr>
          <p:nvPr>
            <p:ph type="title"/>
          </p:nvPr>
        </p:nvSpPr>
        <p:spPr/>
        <p:txBody>
          <a:bodyPr/>
          <a:lstStyle/>
          <a:p>
            <a:r>
              <a:rPr lang="en-IN"/>
              <a:t>Future scope</a:t>
            </a:r>
          </a:p>
        </p:txBody>
      </p:sp>
      <p:sp>
        <p:nvSpPr>
          <p:cNvPr id="7" name="Content Placeholder 6">
            <a:extLst>
              <a:ext uri="{FF2B5EF4-FFF2-40B4-BE49-F238E27FC236}">
                <a16:creationId xmlns:a16="http://schemas.microsoft.com/office/drawing/2014/main" id="{14D0A6F4-CAEC-4E19-A2A5-020F49634A7A}"/>
              </a:ext>
            </a:extLst>
          </p:cNvPr>
          <p:cNvSpPr>
            <a:spLocks noGrp="1"/>
          </p:cNvSpPr>
          <p:nvPr>
            <p:ph sz="half" idx="1"/>
          </p:nvPr>
        </p:nvSpPr>
        <p:spPr/>
        <p:txBody>
          <a:bodyPr>
            <a:normAutofit fontScale="62500" lnSpcReduction="20000"/>
          </a:bodyPr>
          <a:lstStyle/>
          <a:p>
            <a:endParaRPr lang="en-IN"/>
          </a:p>
          <a:p>
            <a:r>
              <a:rPr lang="en-US"/>
              <a:t>Advanced Personalization: Implement more sophisticated AI algorithms to tailor learning content based on student performance and learning patterns. </a:t>
            </a:r>
            <a:endParaRPr lang="en-IN"/>
          </a:p>
          <a:p>
            <a:r>
              <a:rPr lang="en-US"/>
              <a:t>Gamification Enhancements: Develop new educational games that cover additional subjects such as history, geography, and language skills. </a:t>
            </a:r>
            <a:endParaRPr lang="en-IN"/>
          </a:p>
          <a:p>
            <a:r>
              <a:rPr lang="en-US"/>
              <a:t>Multi-Language Support: Expand content availability in multiple languages to cater to a wider range of students. </a:t>
            </a:r>
          </a:p>
          <a:p>
            <a:endParaRPr lang="en-IN"/>
          </a:p>
          <a:p>
            <a:endParaRPr lang="en-IN"/>
          </a:p>
        </p:txBody>
      </p:sp>
      <p:sp>
        <p:nvSpPr>
          <p:cNvPr id="8" name="Content Placeholder 7">
            <a:extLst>
              <a:ext uri="{FF2B5EF4-FFF2-40B4-BE49-F238E27FC236}">
                <a16:creationId xmlns:a16="http://schemas.microsoft.com/office/drawing/2014/main" id="{627890EA-FF2B-19C6-1030-1B7893E7EBB8}"/>
              </a:ext>
            </a:extLst>
          </p:cNvPr>
          <p:cNvSpPr>
            <a:spLocks noGrp="1"/>
          </p:cNvSpPr>
          <p:nvPr>
            <p:ph sz="half" idx="2"/>
          </p:nvPr>
        </p:nvSpPr>
        <p:spPr/>
        <p:txBody>
          <a:bodyPr>
            <a:normAutofit fontScale="62500" lnSpcReduction="20000"/>
          </a:bodyPr>
          <a:lstStyle/>
          <a:p>
            <a:endParaRPr lang="en-IN"/>
          </a:p>
          <a:p>
            <a:r>
              <a:rPr lang="en-US"/>
              <a:t>AI-Driven Analytics: Integrate AI analytics to track user progress and generate detailed learning reports. </a:t>
            </a:r>
            <a:endParaRPr lang="en-IN"/>
          </a:p>
          <a:p>
            <a:r>
              <a:rPr lang="en-US"/>
              <a:t>Teacher and Parent Dashboards: Develop separate dashboards for teachers and parents to monitor student progress and assign tasks. </a:t>
            </a:r>
            <a:endParaRPr lang="en-IN"/>
          </a:p>
          <a:p>
            <a:r>
              <a:rPr lang="en-US"/>
              <a:t>Content Expansion: Add new modules such as coding challenges, science simulations, and math problem-solving games. </a:t>
            </a:r>
          </a:p>
          <a:p>
            <a:pPr marL="0" indent="0">
              <a:buNone/>
            </a:pPr>
            <a:endParaRPr lang="en-IN"/>
          </a:p>
        </p:txBody>
      </p:sp>
    </p:spTree>
    <p:extLst>
      <p:ext uri="{BB962C8B-B14F-4D97-AF65-F5344CB8AC3E}">
        <p14:creationId xmlns:p14="http://schemas.microsoft.com/office/powerpoint/2010/main" val="1282760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Red thumbtacks on a map">
            <a:extLst>
              <a:ext uri="{FF2B5EF4-FFF2-40B4-BE49-F238E27FC236}">
                <a16:creationId xmlns:a16="http://schemas.microsoft.com/office/drawing/2014/main" id="{47313568-FC59-87A0-07A8-5963075FBB0E}"/>
              </a:ext>
            </a:extLst>
          </p:cNvPr>
          <p:cNvPicPr>
            <a:picLocks noChangeAspect="1"/>
          </p:cNvPicPr>
          <p:nvPr/>
        </p:nvPicPr>
        <p:blipFill>
          <a:blip r:embed="rId2">
            <a:alphaModFix amt="50000"/>
            <a:grayscl/>
          </a:blip>
          <a:srcRect r="140" b="8"/>
          <a:stretch>
            <a:fillRect/>
          </a:stretch>
        </p:blipFill>
        <p:spPr>
          <a:xfrm>
            <a:off x="228" y="10"/>
            <a:ext cx="9143772" cy="6857990"/>
          </a:xfrm>
          <a:prstGeom prst="rect">
            <a:avLst/>
          </a:prstGeom>
        </p:spPr>
      </p:pic>
      <p:sp>
        <p:nvSpPr>
          <p:cNvPr id="14"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4225" y="443732"/>
            <a:ext cx="608265"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2477" y="540921"/>
            <a:ext cx="3730436"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18" name="Rectangle 17">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9144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ACA276E-40B2-156E-715E-86FD9BD48AC7}"/>
              </a:ext>
            </a:extLst>
          </p:cNvPr>
          <p:cNvSpPr>
            <a:spLocks noGrp="1"/>
          </p:cNvSpPr>
          <p:nvPr>
            <p:ph type="title"/>
          </p:nvPr>
        </p:nvSpPr>
        <p:spPr>
          <a:xfrm>
            <a:off x="847703" y="1193800"/>
            <a:ext cx="2394787" cy="4699000"/>
          </a:xfrm>
        </p:spPr>
        <p:txBody>
          <a:bodyPr anchor="ctr">
            <a:normAutofit/>
          </a:bodyPr>
          <a:lstStyle/>
          <a:p>
            <a:r>
              <a:rPr lang="en-IN" sz="3000"/>
              <a:t>references</a:t>
            </a:r>
          </a:p>
        </p:txBody>
      </p:sp>
      <p:cxnSp>
        <p:nvCxnSpPr>
          <p:cNvPr id="20" name="Straight Connector 19">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D2C8136-B1F7-4758-45FD-CBA8863852A7}"/>
              </a:ext>
            </a:extLst>
          </p:cNvPr>
          <p:cNvSpPr>
            <a:spLocks noGrp="1"/>
          </p:cNvSpPr>
          <p:nvPr>
            <p:ph idx="1"/>
          </p:nvPr>
        </p:nvSpPr>
        <p:spPr>
          <a:xfrm>
            <a:off x="3488063" y="1883913"/>
            <a:ext cx="5368949" cy="4425830"/>
          </a:xfrm>
        </p:spPr>
        <p:txBody>
          <a:bodyPr anchor="ctr">
            <a:normAutofit lnSpcReduction="10000"/>
          </a:bodyPr>
          <a:lstStyle/>
          <a:p>
            <a:pPr marL="0" indent="0">
              <a:buNone/>
            </a:pPr>
            <a:endParaRPr lang="nl-NL"/>
          </a:p>
          <a:p>
            <a:endParaRPr lang="en-IN"/>
          </a:p>
          <a:p>
            <a:endParaRPr lang="en-IN"/>
          </a:p>
          <a:p>
            <a:r>
              <a:rPr lang="en-IN" sz="1900"/>
              <a:t>React: </a:t>
            </a:r>
            <a:r>
              <a:rPr lang="en-IN" sz="1900">
                <a:hlinkClick r:id="rId3"/>
              </a:rPr>
              <a:t>https://reactjs.org/docs/</a:t>
            </a:r>
            <a:r>
              <a:rPr lang="en-IN" sz="1900"/>
              <a:t> </a:t>
            </a:r>
            <a:endParaRPr lang="en-US" sz="1900"/>
          </a:p>
          <a:p>
            <a:r>
              <a:rPr lang="en-IN" sz="1900"/>
              <a:t>OpenAI GPT Documentation: </a:t>
            </a:r>
            <a:r>
              <a:rPr lang="en-IN" sz="1900">
                <a:hlinkClick r:id="rId4"/>
              </a:rPr>
              <a:t>https://platform.openai.com/docs</a:t>
            </a:r>
            <a:r>
              <a:rPr lang="en-IN" sz="1900"/>
              <a:t> </a:t>
            </a:r>
            <a:endParaRPr lang="en-US" sz="1900"/>
          </a:p>
          <a:p>
            <a:r>
              <a:rPr lang="en-IN" sz="1900"/>
              <a:t>Chart.js : </a:t>
            </a:r>
            <a:r>
              <a:rPr lang="en-IN" sz="1900">
                <a:hlinkClick r:id="rId5"/>
              </a:rPr>
              <a:t>https://www.chartjs.org/</a:t>
            </a:r>
            <a:r>
              <a:rPr lang="en-IN" sz="1900"/>
              <a:t> </a:t>
            </a:r>
            <a:endParaRPr lang="en-US" sz="1900"/>
          </a:p>
          <a:p>
            <a:r>
              <a:rPr lang="en-IN" sz="1900"/>
              <a:t>Firebase Documentation: </a:t>
            </a:r>
            <a:r>
              <a:rPr lang="en-IN" sz="1900">
                <a:hlinkClick r:id="rId6"/>
              </a:rPr>
              <a:t>https://firebase.google.com/doc</a:t>
            </a:r>
            <a:endParaRPr lang="en-US" sz="1900"/>
          </a:p>
          <a:p>
            <a:r>
              <a:rPr lang="en-IN" sz="1900"/>
              <a:t>Chart.js : </a:t>
            </a:r>
            <a:r>
              <a:rPr lang="nl-NL" sz="1900" err="1"/>
              <a:t>js</a:t>
            </a:r>
            <a:r>
              <a:rPr lang="nl-NL" sz="1900"/>
              <a:t>: </a:t>
            </a:r>
            <a:r>
              <a:rPr lang="nl-NL" sz="1900">
                <a:hlinkClick r:id="rId5"/>
              </a:rPr>
              <a:t>https://www.chartjs.org/</a:t>
            </a:r>
            <a:endParaRPr lang="en-IN"/>
          </a:p>
          <a:p>
            <a:endParaRPr lang="en-IN"/>
          </a:p>
          <a:p>
            <a:endParaRPr lang="en-IN"/>
          </a:p>
          <a:p>
            <a:endParaRPr lang="en-IN"/>
          </a:p>
          <a:p>
            <a:endParaRPr lang="en-IN"/>
          </a:p>
          <a:p>
            <a:endParaRPr lang="en-IN"/>
          </a:p>
          <a:p>
            <a:endParaRPr lang="en-IN"/>
          </a:p>
          <a:p>
            <a:pPr marL="0" indent="0">
              <a:buNone/>
            </a:pPr>
            <a:endParaRPr lang="en-IN"/>
          </a:p>
        </p:txBody>
      </p:sp>
      <p:sp>
        <p:nvSpPr>
          <p:cNvPr id="22"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421" y="6007878"/>
            <a:ext cx="2625537"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Tree>
    <p:extLst>
      <p:ext uri="{BB962C8B-B14F-4D97-AF65-F5344CB8AC3E}">
        <p14:creationId xmlns:p14="http://schemas.microsoft.com/office/powerpoint/2010/main" val="242016267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erial view of a highway near the ocean">
            <a:extLst>
              <a:ext uri="{FF2B5EF4-FFF2-40B4-BE49-F238E27FC236}">
                <a16:creationId xmlns:a16="http://schemas.microsoft.com/office/drawing/2014/main" id="{48FF024F-5AC7-3276-BFEE-1836C63F6E97}"/>
              </a:ext>
            </a:extLst>
          </p:cNvPr>
          <p:cNvPicPr>
            <a:picLocks noChangeAspect="1"/>
          </p:cNvPicPr>
          <p:nvPr/>
        </p:nvPicPr>
        <p:blipFill>
          <a:blip r:embed="rId2">
            <a:duotone>
              <a:schemeClr val="bg2">
                <a:shade val="45000"/>
                <a:satMod val="135000"/>
              </a:schemeClr>
              <a:prstClr val="white"/>
            </a:duotone>
            <a:alphaModFix amt="50000"/>
          </a:blip>
          <a:srcRect l="2"/>
          <a:stretch/>
        </p:blipFill>
        <p:spPr>
          <a:xfrm>
            <a:off x="228" y="10"/>
            <a:ext cx="9143772" cy="6857990"/>
          </a:xfrm>
          <a:prstGeom prst="rect">
            <a:avLst/>
          </a:prstGeom>
        </p:spPr>
      </p:pic>
      <p:cxnSp>
        <p:nvCxnSpPr>
          <p:cNvPr id="18" name="Straight Connector 17">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2B18D7-A4D1-7169-4A6F-412BBEC033BC}"/>
              </a:ext>
            </a:extLst>
          </p:cNvPr>
          <p:cNvSpPr>
            <a:spLocks noGrp="1"/>
          </p:cNvSpPr>
          <p:nvPr>
            <p:ph idx="1"/>
          </p:nvPr>
        </p:nvSpPr>
        <p:spPr>
          <a:xfrm>
            <a:off x="2432576" y="1847088"/>
            <a:ext cx="3621860" cy="868396"/>
          </a:xfrm>
        </p:spPr>
        <p:txBody>
          <a:bodyPr>
            <a:normAutofit/>
          </a:bodyPr>
          <a:lstStyle/>
          <a:p>
            <a:pPr marL="0" indent="0">
              <a:buNone/>
            </a:pPr>
            <a:r>
              <a:rPr lang="en-US" sz="4400" b="1"/>
              <a:t>Thank You..!!</a:t>
            </a:r>
            <a:endParaRPr lang="en-IN" sz="4400" b="1"/>
          </a:p>
        </p:txBody>
      </p:sp>
      <p:pic>
        <p:nvPicPr>
          <p:cNvPr id="20" name="Picture 19">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21" name="Straight Connector 20">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737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E76B9-B43B-A6E2-C24B-9C38D4763F3A}"/>
              </a:ext>
            </a:extLst>
          </p:cNvPr>
          <p:cNvSpPr>
            <a:spLocks noGrp="1"/>
          </p:cNvSpPr>
          <p:nvPr>
            <p:ph type="title"/>
          </p:nvPr>
        </p:nvSpPr>
        <p:spPr/>
        <p:txBody>
          <a:bodyPr/>
          <a:lstStyle/>
          <a:p>
            <a:r>
              <a:rPr lang="en-US" dirty="0"/>
              <a:t>Abstract</a:t>
            </a:r>
            <a:br>
              <a:rPr lang="en-US" dirty="0"/>
            </a:br>
            <a:endParaRPr lang="en-IN" dirty="0"/>
          </a:p>
        </p:txBody>
      </p:sp>
      <p:sp>
        <p:nvSpPr>
          <p:cNvPr id="4" name="Content Placeholder 3">
            <a:extLst>
              <a:ext uri="{FF2B5EF4-FFF2-40B4-BE49-F238E27FC236}">
                <a16:creationId xmlns:a16="http://schemas.microsoft.com/office/drawing/2014/main" id="{6C525FBA-8CE5-2E10-8491-66E6715737EB}"/>
              </a:ext>
            </a:extLst>
          </p:cNvPr>
          <p:cNvSpPr>
            <a:spLocks noGrp="1"/>
          </p:cNvSpPr>
          <p:nvPr>
            <p:ph idx="1"/>
          </p:nvPr>
        </p:nvSpPr>
        <p:spPr/>
        <p:txBody>
          <a:bodyPr>
            <a:normAutofit fontScale="85000" lnSpcReduction="20000"/>
          </a:bodyPr>
          <a:lstStyle/>
          <a:p>
            <a:r>
              <a:rPr lang="en-US" dirty="0"/>
              <a:t>Edu-Bot World is an innovative educational platform designed to revolutionize the learning experience for children by integrating artificial intelligence with interactive gaming. The platform features a variety of AI that act as personalized learning companions, guiding students through different subjects in an engaging and fun way. </a:t>
            </a:r>
          </a:p>
          <a:p>
            <a:r>
              <a:rPr lang="en-US"/>
              <a:t>The </a:t>
            </a:r>
            <a:r>
              <a:rPr lang="en-US" dirty="0"/>
              <a:t>primary goal of Edu-Bot World is to make education a playful adventure, where learning feels more like a game than a task. By using machine learning algorithms, the bots continuously assess a child’s progress and adjust content in real-time to ensure optimal learning outcomes. Edu-Bot World promotes critical thinking, problem-solving, and creativity, offering a dynamic learning environment that enhances cognitive development.</a:t>
            </a:r>
            <a:endParaRPr lang="en-IN" dirty="0"/>
          </a:p>
        </p:txBody>
      </p:sp>
    </p:spTree>
    <p:extLst>
      <p:ext uri="{BB962C8B-B14F-4D97-AF65-F5344CB8AC3E}">
        <p14:creationId xmlns:p14="http://schemas.microsoft.com/office/powerpoint/2010/main" val="2391039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8684" y="804519"/>
            <a:ext cx="7202456" cy="1049235"/>
          </a:xfrm>
        </p:spPr>
        <p:txBody>
          <a:bodyPr>
            <a:normAutofit/>
          </a:bodyPr>
          <a:lstStyle/>
          <a:p>
            <a:r>
              <a:t>Introduction</a:t>
            </a:r>
          </a:p>
        </p:txBody>
      </p:sp>
      <p:sp>
        <p:nvSpPr>
          <p:cNvPr id="3" name="Content Placeholder 2"/>
          <p:cNvSpPr>
            <a:spLocks noGrp="1"/>
          </p:cNvSpPr>
          <p:nvPr>
            <p:ph idx="1"/>
          </p:nvPr>
        </p:nvSpPr>
        <p:spPr>
          <a:xfrm>
            <a:off x="1088684" y="2015734"/>
            <a:ext cx="4216713" cy="3450613"/>
          </a:xfrm>
        </p:spPr>
        <p:txBody>
          <a:bodyPr>
            <a:normAutofit fontScale="85000" lnSpcReduction="10000"/>
          </a:bodyPr>
          <a:lstStyle/>
          <a:p>
            <a:r>
              <a:rPr dirty="0"/>
              <a:t>In the digital era, education is transforming. </a:t>
            </a:r>
            <a:r>
              <a:rPr dirty="0" err="1"/>
              <a:t>EduBot</a:t>
            </a:r>
            <a:r>
              <a:rPr dirty="0"/>
              <a:t> World leverages AI to enhance learning by making it more interactive and personalized. The platform caters to diverse learners, making education fun, accessible, and effective.</a:t>
            </a:r>
            <a:endParaRPr lang="en-IN" dirty="0"/>
          </a:p>
          <a:p>
            <a:r>
              <a:rPr lang="en-US" dirty="0"/>
              <a:t>Each bot is tailored to adapt to the child’s learning pace and style, offering customized challenges, quizzes, and games that keep them motivated and eager to learn.</a:t>
            </a:r>
          </a:p>
          <a:p>
            <a:endParaRPr dirty="0"/>
          </a:p>
        </p:txBody>
      </p:sp>
      <p:pic>
        <p:nvPicPr>
          <p:cNvPr id="7" name="Graphic 6" descr="Classroom">
            <a:extLst>
              <a:ext uri="{FF2B5EF4-FFF2-40B4-BE49-F238E27FC236}">
                <a16:creationId xmlns:a16="http://schemas.microsoft.com/office/drawing/2014/main" id="{E50B7A81-F010-C619-651C-1BB990AD9F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5604" y="2428272"/>
            <a:ext cx="2625536" cy="26255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Numbers and symbols">
            <a:extLst>
              <a:ext uri="{FF2B5EF4-FFF2-40B4-BE49-F238E27FC236}">
                <a16:creationId xmlns:a16="http://schemas.microsoft.com/office/drawing/2014/main" id="{050AC784-4756-1772-B33A-952B3DCB5E7E}"/>
              </a:ext>
            </a:extLst>
          </p:cNvPr>
          <p:cNvPicPr>
            <a:picLocks noChangeAspect="1"/>
          </p:cNvPicPr>
          <p:nvPr/>
        </p:nvPicPr>
        <p:blipFill>
          <a:blip r:embed="rId2">
            <a:duotone>
              <a:schemeClr val="bg2">
                <a:shade val="45000"/>
                <a:satMod val="135000"/>
              </a:schemeClr>
              <a:prstClr val="white"/>
            </a:duotone>
            <a:alphaModFix amt="50000"/>
          </a:blip>
          <a:srcRect l="8431" r="2570" b="-1"/>
          <a:stretch/>
        </p:blipFill>
        <p:spPr>
          <a:xfrm>
            <a:off x="228" y="10"/>
            <a:ext cx="9143772" cy="6857990"/>
          </a:xfrm>
          <a:prstGeom prst="rect">
            <a:avLst/>
          </a:prstGeom>
        </p:spPr>
      </p:pic>
      <p:cxnSp>
        <p:nvCxnSpPr>
          <p:cNvPr id="29" name="Straight Connector 28">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088684" y="804519"/>
            <a:ext cx="7202456" cy="1049235"/>
          </a:xfrm>
        </p:spPr>
        <p:txBody>
          <a:bodyPr>
            <a:normAutofit/>
          </a:bodyPr>
          <a:lstStyle/>
          <a:p>
            <a:r>
              <a:t>Existing System</a:t>
            </a:r>
          </a:p>
        </p:txBody>
      </p:sp>
      <p:sp>
        <p:nvSpPr>
          <p:cNvPr id="31" name="Rectangle 30">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idx="1"/>
          </p:nvPr>
        </p:nvSpPr>
        <p:spPr>
          <a:xfrm>
            <a:off x="1088684" y="2015732"/>
            <a:ext cx="7202456" cy="3450613"/>
          </a:xfrm>
        </p:spPr>
        <p:txBody>
          <a:bodyPr>
            <a:normAutofit/>
          </a:bodyPr>
          <a:lstStyle/>
          <a:p>
            <a:r>
              <a:rPr lang="en-US"/>
              <a:t>Busy Things: provides a collection of educational apps covering various subjects including </a:t>
            </a:r>
            <a:r>
              <a:rPr lang="en-US" err="1"/>
              <a:t>maths</a:t>
            </a:r>
            <a:r>
              <a:rPr lang="en-US"/>
              <a:t> , science through games and puzzles.</a:t>
            </a:r>
          </a:p>
          <a:p>
            <a:r>
              <a:rPr lang="en-US"/>
              <a:t>Lingo Kids : A play learning app focusing on enjoyable and learning experience that promote critical thinking.</a:t>
            </a:r>
          </a:p>
          <a:p>
            <a:r>
              <a:rPr lang="en-US"/>
              <a:t>Turtle Diary :Offers interactive educational games for children , covering topics like math language arts.</a:t>
            </a:r>
          </a:p>
        </p:txBody>
      </p:sp>
      <p:pic>
        <p:nvPicPr>
          <p:cNvPr id="33" name="Picture 32">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35" name="Straight Connector 34">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88684" y="804519"/>
            <a:ext cx="7202456" cy="1049235"/>
          </a:xfrm>
        </p:spPr>
        <p:txBody>
          <a:bodyPr>
            <a:normAutofit/>
          </a:bodyPr>
          <a:lstStyle/>
          <a:p>
            <a:r>
              <a:rPr lang="en-IN"/>
              <a:t>Proposed System</a:t>
            </a:r>
          </a:p>
        </p:txBody>
      </p:sp>
      <p:cxnSp>
        <p:nvCxnSpPr>
          <p:cNvPr id="32" name="Straight Connector 31">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1853754"/>
            <a:ext cx="720245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4" name="Rectangle 33">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25" name="Content Placeholder 2">
            <a:extLst>
              <a:ext uri="{FF2B5EF4-FFF2-40B4-BE49-F238E27FC236}">
                <a16:creationId xmlns:a16="http://schemas.microsoft.com/office/drawing/2014/main" id="{4FCA3949-DE29-41D5-A5EB-EB25A75624AD}"/>
              </a:ext>
            </a:extLst>
          </p:cNvPr>
          <p:cNvGraphicFramePr>
            <a:graphicFrameLocks noGrp="1"/>
          </p:cNvGraphicFramePr>
          <p:nvPr>
            <p:ph idx="1"/>
            <p:extLst>
              <p:ext uri="{D42A27DB-BD31-4B8C-83A1-F6EECF244321}">
                <p14:modId xmlns:p14="http://schemas.microsoft.com/office/powerpoint/2010/main" val="2432263101"/>
              </p:ext>
            </p:extLst>
          </p:nvPr>
        </p:nvGraphicFramePr>
        <p:xfrm>
          <a:off x="540327" y="2331498"/>
          <a:ext cx="8368146" cy="3721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Architecture</a:t>
            </a:r>
          </a:p>
        </p:txBody>
      </p:sp>
      <p:pic>
        <p:nvPicPr>
          <p:cNvPr id="1026" name="Picture 2">
            <a:extLst>
              <a:ext uri="{FF2B5EF4-FFF2-40B4-BE49-F238E27FC236}">
                <a16:creationId xmlns:a16="http://schemas.microsoft.com/office/drawing/2014/main" id="{097C58F0-3A73-88B3-D43B-3BA4800102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900" y="2044361"/>
            <a:ext cx="7192328" cy="3222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BEDD9-1FA0-E972-8300-FFBA07056579}"/>
              </a:ext>
            </a:extLst>
          </p:cNvPr>
          <p:cNvSpPr>
            <a:spLocks noGrp="1"/>
          </p:cNvSpPr>
          <p:nvPr>
            <p:ph type="title"/>
          </p:nvPr>
        </p:nvSpPr>
        <p:spPr/>
        <p:txBody>
          <a:bodyPr/>
          <a:lstStyle/>
          <a:p>
            <a:r>
              <a:rPr lang="en-US" err="1"/>
              <a:t>Requiremments</a:t>
            </a:r>
          </a:p>
        </p:txBody>
      </p:sp>
      <p:sp>
        <p:nvSpPr>
          <p:cNvPr id="4" name="Text Placeholder 3">
            <a:extLst>
              <a:ext uri="{FF2B5EF4-FFF2-40B4-BE49-F238E27FC236}">
                <a16:creationId xmlns:a16="http://schemas.microsoft.com/office/drawing/2014/main" id="{06396E27-164D-0999-5E61-080003611323}"/>
              </a:ext>
            </a:extLst>
          </p:cNvPr>
          <p:cNvSpPr>
            <a:spLocks noGrp="1"/>
          </p:cNvSpPr>
          <p:nvPr>
            <p:ph type="body" idx="1"/>
          </p:nvPr>
        </p:nvSpPr>
        <p:spPr/>
        <p:txBody>
          <a:bodyPr/>
          <a:lstStyle/>
          <a:p>
            <a:r>
              <a:rPr lang="en-US"/>
              <a:t>hardware</a:t>
            </a:r>
          </a:p>
        </p:txBody>
      </p:sp>
      <p:sp>
        <p:nvSpPr>
          <p:cNvPr id="3" name="Content Placeholder 2">
            <a:extLst>
              <a:ext uri="{FF2B5EF4-FFF2-40B4-BE49-F238E27FC236}">
                <a16:creationId xmlns:a16="http://schemas.microsoft.com/office/drawing/2014/main" id="{806C2968-9B12-78FF-839B-ACE20D8F5A70}"/>
              </a:ext>
            </a:extLst>
          </p:cNvPr>
          <p:cNvSpPr>
            <a:spLocks noGrp="1"/>
          </p:cNvSpPr>
          <p:nvPr>
            <p:ph sz="half" idx="2"/>
          </p:nvPr>
        </p:nvSpPr>
        <p:spPr/>
        <p:txBody>
          <a:bodyPr vert="horz" lIns="91440" tIns="45720" rIns="91440" bIns="45720" rtlCol="0" anchor="t">
            <a:normAutofit/>
          </a:bodyPr>
          <a:lstStyle/>
          <a:p>
            <a:r>
              <a:rPr lang="en-US" dirty="0"/>
              <a:t>Processing unit(CPU): </a:t>
            </a:r>
            <a:r>
              <a:rPr lang="en-US" dirty="0" err="1"/>
              <a:t>Intelcore</a:t>
            </a:r>
            <a:r>
              <a:rPr lang="en-US" dirty="0"/>
              <a:t> i5/i7</a:t>
            </a:r>
          </a:p>
          <a:p>
            <a:r>
              <a:rPr lang="en-US" dirty="0"/>
              <a:t>RAM: 16GB Ram(min)</a:t>
            </a:r>
          </a:p>
          <a:p>
            <a:r>
              <a:rPr lang="en-US" dirty="0"/>
              <a:t>Storage: SSD 512GB</a:t>
            </a:r>
          </a:p>
        </p:txBody>
      </p:sp>
      <p:sp>
        <p:nvSpPr>
          <p:cNvPr id="5" name="Text Placeholder 4">
            <a:extLst>
              <a:ext uri="{FF2B5EF4-FFF2-40B4-BE49-F238E27FC236}">
                <a16:creationId xmlns:a16="http://schemas.microsoft.com/office/drawing/2014/main" id="{365C13DA-855D-857C-776F-0B82144F91E4}"/>
              </a:ext>
            </a:extLst>
          </p:cNvPr>
          <p:cNvSpPr>
            <a:spLocks noGrp="1"/>
          </p:cNvSpPr>
          <p:nvPr>
            <p:ph type="body" sz="quarter" idx="3"/>
          </p:nvPr>
        </p:nvSpPr>
        <p:spPr/>
        <p:txBody>
          <a:bodyPr/>
          <a:lstStyle/>
          <a:p>
            <a:r>
              <a:rPr lang="en-US"/>
              <a:t>software</a:t>
            </a:r>
          </a:p>
        </p:txBody>
      </p:sp>
      <p:sp>
        <p:nvSpPr>
          <p:cNvPr id="6" name="Content Placeholder 5">
            <a:extLst>
              <a:ext uri="{FF2B5EF4-FFF2-40B4-BE49-F238E27FC236}">
                <a16:creationId xmlns:a16="http://schemas.microsoft.com/office/drawing/2014/main" id="{F6F3DA7C-BCE0-542E-7A8B-6FCE726F22E9}"/>
              </a:ext>
            </a:extLst>
          </p:cNvPr>
          <p:cNvSpPr>
            <a:spLocks noGrp="1"/>
          </p:cNvSpPr>
          <p:nvPr>
            <p:ph sz="quarter" idx="4"/>
          </p:nvPr>
        </p:nvSpPr>
        <p:spPr/>
        <p:txBody>
          <a:bodyPr vert="horz" lIns="91440" tIns="45720" rIns="91440" bIns="45720" rtlCol="0" anchor="t">
            <a:normAutofit/>
          </a:bodyPr>
          <a:lstStyle/>
          <a:p>
            <a:r>
              <a:rPr lang="en-US" dirty="0"/>
              <a:t>Programming languages: </a:t>
            </a:r>
            <a:r>
              <a:rPr lang="en-US" dirty="0" err="1"/>
              <a:t>Frontened</a:t>
            </a:r>
            <a:r>
              <a:rPr lang="en-US" dirty="0"/>
              <a:t>: HTML, CSS    Backend: PYTHON, DBMS</a:t>
            </a:r>
          </a:p>
        </p:txBody>
      </p:sp>
    </p:spTree>
    <p:extLst>
      <p:ext uri="{BB962C8B-B14F-4D97-AF65-F5344CB8AC3E}">
        <p14:creationId xmlns:p14="http://schemas.microsoft.com/office/powerpoint/2010/main" val="3784033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088685" y="804520"/>
            <a:ext cx="3132383" cy="1049235"/>
          </a:xfrm>
        </p:spPr>
        <p:txBody>
          <a:bodyPr>
            <a:normAutofit/>
          </a:bodyPr>
          <a:lstStyle/>
          <a:p>
            <a:r>
              <a:t>UML Diagram</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p:cNvSpPr>
            <a:spLocks noGrp="1"/>
          </p:cNvSpPr>
          <p:nvPr>
            <p:ph idx="1"/>
          </p:nvPr>
        </p:nvSpPr>
        <p:spPr>
          <a:xfrm>
            <a:off x="1088685" y="2015732"/>
            <a:ext cx="3129159" cy="3450613"/>
          </a:xfrm>
        </p:spPr>
        <p:txBody>
          <a:bodyPr>
            <a:normAutofit/>
          </a:bodyPr>
          <a:lstStyle/>
          <a:p>
            <a:r>
              <a:rPr lang="en-US"/>
              <a:t>USE-CASE DIAGRAM</a:t>
            </a:r>
          </a:p>
        </p:txBody>
      </p:sp>
      <p:pic>
        <p:nvPicPr>
          <p:cNvPr id="4" name="Picture 3" descr="A screenshot of a graph&#10;&#10;AI-generated content may be incorrect.">
            <a:extLst>
              <a:ext uri="{FF2B5EF4-FFF2-40B4-BE49-F238E27FC236}">
                <a16:creationId xmlns:a16="http://schemas.microsoft.com/office/drawing/2014/main" id="{255A1062-46CC-4788-5A99-AB71FB95F582}"/>
              </a:ext>
            </a:extLst>
          </p:cNvPr>
          <p:cNvPicPr>
            <a:picLocks noChangeAspect="1"/>
          </p:cNvPicPr>
          <p:nvPr/>
        </p:nvPicPr>
        <p:blipFill>
          <a:blip r:embed="rId2"/>
          <a:stretch>
            <a:fillRect/>
          </a:stretch>
        </p:blipFill>
        <p:spPr>
          <a:xfrm>
            <a:off x="4571886" y="1451327"/>
            <a:ext cx="3720331" cy="3855264"/>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TM10001114[[fn=Gallery]]</Template>
  <TotalTime>71</TotalTime>
  <Words>434</Words>
  <Application>Microsoft Office PowerPoint</Application>
  <PresentationFormat>On-screen Show (4:3)</PresentationFormat>
  <Paragraphs>52</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Gallery</vt:lpstr>
      <vt:lpstr>title :- Edu-Bot World :  Where AI Makes Learning Fun</vt:lpstr>
      <vt:lpstr>contents</vt:lpstr>
      <vt:lpstr>Abstract </vt:lpstr>
      <vt:lpstr>Introduction</vt:lpstr>
      <vt:lpstr>Existing System</vt:lpstr>
      <vt:lpstr>Proposed System</vt:lpstr>
      <vt:lpstr>System Architecture</vt:lpstr>
      <vt:lpstr>Requiremments</vt:lpstr>
      <vt:lpstr>UML Diagram</vt:lpstr>
      <vt:lpstr>UML DIAGRAM</vt:lpstr>
      <vt:lpstr>UML DIAGRAM</vt:lpstr>
      <vt:lpstr>UML DIAGRAM</vt:lpstr>
      <vt:lpstr>Sample code</vt:lpstr>
      <vt:lpstr>Sample code</vt:lpstr>
      <vt:lpstr>Sample code</vt:lpstr>
      <vt:lpstr>Modules screenshots</vt:lpstr>
      <vt:lpstr>Modules screenshots</vt:lpstr>
      <vt:lpstr>Modules screenshots</vt:lpstr>
      <vt:lpstr>conclusion</vt:lpstr>
      <vt:lpstr>Future scope</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EduBot World: Where AI Makes Learning Fun</dc:title>
  <dc:subject/>
  <dc:creator/>
  <cp:keywords/>
  <dc:description>generated using python-pptx</dc:description>
  <cp:lastModifiedBy>samathamsaideepthi@outlook.com</cp:lastModifiedBy>
  <cp:revision>2</cp:revision>
  <dcterms:created xsi:type="dcterms:W3CDTF">2013-01-27T09:14:16Z</dcterms:created>
  <dcterms:modified xsi:type="dcterms:W3CDTF">2025-06-11T14:15:07Z</dcterms:modified>
  <cp:category/>
</cp:coreProperties>
</file>